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60" r:id="rId4"/>
  </p:sldMasterIdLst>
  <p:notesMasterIdLst>
    <p:notesMasterId r:id="rId59"/>
  </p:notesMasterIdLst>
  <p:handoutMasterIdLst>
    <p:handoutMasterId r:id="rId60"/>
  </p:handoutMasterIdLst>
  <p:sldIdLst>
    <p:sldId id="256" r:id="rId5"/>
    <p:sldId id="258" r:id="rId6"/>
    <p:sldId id="267" r:id="rId7"/>
    <p:sldId id="269" r:id="rId8"/>
    <p:sldId id="270" r:id="rId9"/>
    <p:sldId id="271" r:id="rId10"/>
    <p:sldId id="301" r:id="rId11"/>
    <p:sldId id="272" r:id="rId12"/>
    <p:sldId id="273" r:id="rId13"/>
    <p:sldId id="274" r:id="rId14"/>
    <p:sldId id="275" r:id="rId15"/>
    <p:sldId id="276" r:id="rId16"/>
    <p:sldId id="277" r:id="rId17"/>
    <p:sldId id="278" r:id="rId18"/>
    <p:sldId id="279" r:id="rId19"/>
    <p:sldId id="302" r:id="rId20"/>
    <p:sldId id="281" r:id="rId21"/>
    <p:sldId id="299" r:id="rId22"/>
    <p:sldId id="300" r:id="rId23"/>
    <p:sldId id="284" r:id="rId24"/>
    <p:sldId id="282" r:id="rId25"/>
    <p:sldId id="286" r:id="rId26"/>
    <p:sldId id="287" r:id="rId27"/>
    <p:sldId id="288" r:id="rId28"/>
    <p:sldId id="289" r:id="rId29"/>
    <p:sldId id="290" r:id="rId30"/>
    <p:sldId id="291" r:id="rId31"/>
    <p:sldId id="292" r:id="rId32"/>
    <p:sldId id="293" r:id="rId33"/>
    <p:sldId id="295" r:id="rId34"/>
    <p:sldId id="296" r:id="rId35"/>
    <p:sldId id="327" r:id="rId36"/>
    <p:sldId id="298" r:id="rId37"/>
    <p:sldId id="260" r:id="rId38"/>
    <p:sldId id="303" r:id="rId39"/>
    <p:sldId id="315" r:id="rId40"/>
    <p:sldId id="307" r:id="rId41"/>
    <p:sldId id="317" r:id="rId42"/>
    <p:sldId id="308" r:id="rId43"/>
    <p:sldId id="318" r:id="rId44"/>
    <p:sldId id="309" r:id="rId45"/>
    <p:sldId id="319" r:id="rId46"/>
    <p:sldId id="310" r:id="rId47"/>
    <p:sldId id="325" r:id="rId48"/>
    <p:sldId id="311" r:id="rId49"/>
    <p:sldId id="323" r:id="rId50"/>
    <p:sldId id="312" r:id="rId51"/>
    <p:sldId id="322" r:id="rId52"/>
    <p:sldId id="313" r:id="rId53"/>
    <p:sldId id="324" r:id="rId54"/>
    <p:sldId id="314" r:id="rId55"/>
    <p:sldId id="316" r:id="rId56"/>
    <p:sldId id="326" r:id="rId57"/>
    <p:sldId id="294"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0C1F"/>
    <a:srgbClr val="903163"/>
    <a:srgbClr val="E1E1E1"/>
    <a:srgbClr val="AA2C71"/>
    <a:srgbClr val="A62C6F"/>
    <a:srgbClr val="F9E7F1"/>
    <a:srgbClr val="852359"/>
    <a:srgbClr val="969FA7"/>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59" autoAdjust="0"/>
    <p:restoredTop sz="94660"/>
  </p:normalViewPr>
  <p:slideViewPr>
    <p:cSldViewPr snapToGrid="0">
      <p:cViewPr varScale="1">
        <p:scale>
          <a:sx n="70" d="100"/>
          <a:sy n="70" d="100"/>
        </p:scale>
        <p:origin x="756" y="72"/>
      </p:cViewPr>
      <p:guideLst/>
    </p:cSldViewPr>
  </p:slideViewPr>
  <p:notesTextViewPr>
    <p:cViewPr>
      <p:scale>
        <a:sx n="1" d="1"/>
        <a:sy n="1" d="1"/>
      </p:scale>
      <p:origin x="0" y="0"/>
    </p:cViewPr>
  </p:notesTextViewPr>
  <p:notesViewPr>
    <p:cSldViewPr snapToGrid="0">
      <p:cViewPr varScale="1">
        <p:scale>
          <a:sx n="57" d="100"/>
          <a:sy n="57" d="100"/>
        </p:scale>
        <p:origin x="2808" y="4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B86A6A-5A13-4CAC-B5EF-856F14A81E47}" type="doc">
      <dgm:prSet loTypeId="urn:microsoft.com/office/officeart/2005/8/layout/process4" loCatId="list" qsTypeId="urn:microsoft.com/office/officeart/2005/8/quickstyle/simple1" qsCatId="simple" csTypeId="urn:microsoft.com/office/officeart/2005/8/colors/accent1_1" csCatId="accent1" phldr="1"/>
      <dgm:spPr/>
      <dgm:t>
        <a:bodyPr/>
        <a:lstStyle/>
        <a:p>
          <a:endParaRPr lang="en-US"/>
        </a:p>
      </dgm:t>
    </dgm:pt>
    <dgm:pt modelId="{6377AB5F-0789-4A9B-97EC-3EE9AED7A043}">
      <dgm:prSet phldrT="[Text]"/>
      <dgm:spPr/>
      <dgm:t>
        <a:bodyPr/>
        <a:lstStyle/>
        <a:p>
          <a:r>
            <a:rPr lang="en-US" dirty="0" smtClean="0"/>
            <a:t>Any person, being a buyer who is responsible for paying any sum to any resident</a:t>
          </a:r>
          <a:endParaRPr lang="en-US" dirty="0"/>
        </a:p>
      </dgm:t>
    </dgm:pt>
    <dgm:pt modelId="{88952540-D764-4A32-9311-B38FBCC8631C}" type="parTrans" cxnId="{0D1C51B5-AF85-42B3-B0F3-56CF7A3DF34A}">
      <dgm:prSet/>
      <dgm:spPr/>
      <dgm:t>
        <a:bodyPr/>
        <a:lstStyle/>
        <a:p>
          <a:endParaRPr lang="en-US"/>
        </a:p>
      </dgm:t>
    </dgm:pt>
    <dgm:pt modelId="{6C665F0D-0795-4A0A-82FB-48D1D1F63C2D}" type="sibTrans" cxnId="{0D1C51B5-AF85-42B3-B0F3-56CF7A3DF34A}">
      <dgm:prSet/>
      <dgm:spPr/>
      <dgm:t>
        <a:bodyPr/>
        <a:lstStyle/>
        <a:p>
          <a:endParaRPr lang="en-US"/>
        </a:p>
      </dgm:t>
    </dgm:pt>
    <dgm:pt modelId="{BCEAF2F7-55E0-4367-8869-FC683D86B3BB}">
      <dgm:prSet phldrT="[Text]"/>
      <dgm:spPr/>
      <dgm:t>
        <a:bodyPr/>
        <a:lstStyle/>
        <a:p>
          <a:r>
            <a:rPr lang="en-US" dirty="0" smtClean="0"/>
            <a:t>Shall, at the time of credit of such sum to the account of the seller or at the time of payment thereof by any mode, whichever is earlier,</a:t>
          </a:r>
          <a:endParaRPr lang="en-US" dirty="0"/>
        </a:p>
      </dgm:t>
    </dgm:pt>
    <dgm:pt modelId="{A396FBFD-1012-4641-B251-1EA934D6D55D}" type="parTrans" cxnId="{A5388EB3-C082-41F7-9025-F46D244A33B2}">
      <dgm:prSet/>
      <dgm:spPr/>
      <dgm:t>
        <a:bodyPr/>
        <a:lstStyle/>
        <a:p>
          <a:endParaRPr lang="en-US"/>
        </a:p>
      </dgm:t>
    </dgm:pt>
    <dgm:pt modelId="{90399523-1EF1-47A9-8327-81A33EB13B8E}" type="sibTrans" cxnId="{A5388EB3-C082-41F7-9025-F46D244A33B2}">
      <dgm:prSet/>
      <dgm:spPr/>
      <dgm:t>
        <a:bodyPr/>
        <a:lstStyle/>
        <a:p>
          <a:endParaRPr lang="en-US"/>
        </a:p>
      </dgm:t>
    </dgm:pt>
    <dgm:pt modelId="{9750BE97-70B3-4B28-BA1E-9D1FAED9F564}">
      <dgm:prSet phldrT="[Text]"/>
      <dgm:spPr/>
      <dgm:t>
        <a:bodyPr/>
        <a:lstStyle/>
        <a:p>
          <a:r>
            <a:rPr lang="en-US" dirty="0" smtClean="0"/>
            <a:t>For purchase of any goods of the value or aggregate of such value exceeding fifty lakh rupees in any previous year</a:t>
          </a:r>
          <a:endParaRPr lang="en-US" dirty="0"/>
        </a:p>
      </dgm:t>
    </dgm:pt>
    <dgm:pt modelId="{64A38EFD-0366-4EA4-9BED-DBB4BF17F0E9}" type="parTrans" cxnId="{C1E6B0BA-B0AF-4C0C-8426-5E9549B12D0B}">
      <dgm:prSet/>
      <dgm:spPr/>
      <dgm:t>
        <a:bodyPr/>
        <a:lstStyle/>
        <a:p>
          <a:endParaRPr lang="en-US"/>
        </a:p>
      </dgm:t>
    </dgm:pt>
    <dgm:pt modelId="{02A8F1A4-7098-4D76-9C1D-04BFFDB78D7A}" type="sibTrans" cxnId="{C1E6B0BA-B0AF-4C0C-8426-5E9549B12D0B}">
      <dgm:prSet/>
      <dgm:spPr/>
      <dgm:t>
        <a:bodyPr/>
        <a:lstStyle/>
        <a:p>
          <a:endParaRPr lang="en-US"/>
        </a:p>
      </dgm:t>
    </dgm:pt>
    <dgm:pt modelId="{EBA9D473-ED93-4CDF-8003-64AD28343FEA}">
      <dgm:prSet/>
      <dgm:spPr/>
      <dgm:t>
        <a:bodyPr/>
        <a:lstStyle/>
        <a:p>
          <a:pPr algn="ctr"/>
          <a:r>
            <a:rPr lang="en-US" dirty="0" smtClean="0"/>
            <a:t>Deduct an amount equal to 0.1 per cent of such sum exceeding fifty lakh rupees as income-tax.</a:t>
          </a:r>
          <a:endParaRPr lang="en-US" dirty="0"/>
        </a:p>
      </dgm:t>
    </dgm:pt>
    <dgm:pt modelId="{60262768-FE75-4886-AFBD-71AEAF9298AE}" type="parTrans" cxnId="{B1B482AD-1D53-4615-AC15-799C64AE46E7}">
      <dgm:prSet/>
      <dgm:spPr/>
      <dgm:t>
        <a:bodyPr/>
        <a:lstStyle/>
        <a:p>
          <a:endParaRPr lang="en-US"/>
        </a:p>
      </dgm:t>
    </dgm:pt>
    <dgm:pt modelId="{77CC18CE-4A27-4CCB-A090-0A5B0D0C4A09}" type="sibTrans" cxnId="{B1B482AD-1D53-4615-AC15-799C64AE46E7}">
      <dgm:prSet/>
      <dgm:spPr/>
      <dgm:t>
        <a:bodyPr/>
        <a:lstStyle/>
        <a:p>
          <a:endParaRPr lang="en-US"/>
        </a:p>
      </dgm:t>
    </dgm:pt>
    <dgm:pt modelId="{9863FF96-CC47-4860-A5AD-FA5ECB3838DF}">
      <dgm:prSet/>
      <dgm:spPr/>
      <dgm:t>
        <a:bodyPr/>
        <a:lstStyle/>
        <a:p>
          <a:r>
            <a:rPr lang="en-US" dirty="0" smtClean="0"/>
            <a:t>Not applicable to a transaction on which T.D.S. has been done on any other provisions and</a:t>
          </a:r>
        </a:p>
        <a:p>
          <a:r>
            <a:rPr lang="en-US" dirty="0" smtClean="0"/>
            <a:t> T.C.S. is done on transaction other then 206C(1H)</a:t>
          </a:r>
          <a:endParaRPr lang="en-US" dirty="0"/>
        </a:p>
      </dgm:t>
    </dgm:pt>
    <dgm:pt modelId="{C66947FD-2D53-46C0-B0A8-6118149A7269}" type="parTrans" cxnId="{D0388447-498D-4060-AD45-CD6AACBF677F}">
      <dgm:prSet/>
      <dgm:spPr/>
      <dgm:t>
        <a:bodyPr/>
        <a:lstStyle/>
        <a:p>
          <a:endParaRPr lang="en-US"/>
        </a:p>
      </dgm:t>
    </dgm:pt>
    <dgm:pt modelId="{920D92A5-CEA3-4FFB-B196-533265682794}" type="sibTrans" cxnId="{D0388447-498D-4060-AD45-CD6AACBF677F}">
      <dgm:prSet/>
      <dgm:spPr/>
      <dgm:t>
        <a:bodyPr/>
        <a:lstStyle/>
        <a:p>
          <a:endParaRPr lang="en-US"/>
        </a:p>
      </dgm:t>
    </dgm:pt>
    <dgm:pt modelId="{81D78DAF-4754-4BE2-B765-9EB194FADD8D}" type="pres">
      <dgm:prSet presAssocID="{4FB86A6A-5A13-4CAC-B5EF-856F14A81E47}" presName="Name0" presStyleCnt="0">
        <dgm:presLayoutVars>
          <dgm:dir/>
          <dgm:animLvl val="lvl"/>
          <dgm:resizeHandles val="exact"/>
        </dgm:presLayoutVars>
      </dgm:prSet>
      <dgm:spPr/>
      <dgm:t>
        <a:bodyPr/>
        <a:lstStyle/>
        <a:p>
          <a:endParaRPr lang="en-US"/>
        </a:p>
      </dgm:t>
    </dgm:pt>
    <dgm:pt modelId="{0E7939AD-FD4B-4ECA-B01E-34BD313ACB68}" type="pres">
      <dgm:prSet presAssocID="{9863FF96-CC47-4860-A5AD-FA5ECB3838DF}" presName="boxAndChildren" presStyleCnt="0"/>
      <dgm:spPr/>
    </dgm:pt>
    <dgm:pt modelId="{16C699FC-7786-4064-BFB1-CB5DF3A13B57}" type="pres">
      <dgm:prSet presAssocID="{9863FF96-CC47-4860-A5AD-FA5ECB3838DF}" presName="parentTextBox" presStyleLbl="node1" presStyleIdx="0" presStyleCnt="5"/>
      <dgm:spPr/>
      <dgm:t>
        <a:bodyPr/>
        <a:lstStyle/>
        <a:p>
          <a:endParaRPr lang="en-US"/>
        </a:p>
      </dgm:t>
    </dgm:pt>
    <dgm:pt modelId="{02FE36BA-4F4F-4272-B04D-6CDCB2388082}" type="pres">
      <dgm:prSet presAssocID="{77CC18CE-4A27-4CCB-A090-0A5B0D0C4A09}" presName="sp" presStyleCnt="0"/>
      <dgm:spPr/>
    </dgm:pt>
    <dgm:pt modelId="{30431D26-15F4-4CCA-BDDB-57364817A582}" type="pres">
      <dgm:prSet presAssocID="{EBA9D473-ED93-4CDF-8003-64AD28343FEA}" presName="arrowAndChildren" presStyleCnt="0"/>
      <dgm:spPr/>
    </dgm:pt>
    <dgm:pt modelId="{5DFDDC9E-83CB-46ED-BA13-FD9BFAC4B170}" type="pres">
      <dgm:prSet presAssocID="{EBA9D473-ED93-4CDF-8003-64AD28343FEA}" presName="parentTextArrow" presStyleLbl="node1" presStyleIdx="1" presStyleCnt="5"/>
      <dgm:spPr/>
      <dgm:t>
        <a:bodyPr/>
        <a:lstStyle/>
        <a:p>
          <a:endParaRPr lang="en-US"/>
        </a:p>
      </dgm:t>
    </dgm:pt>
    <dgm:pt modelId="{FA279DA1-46F1-4B97-9F60-92F6F832022C}" type="pres">
      <dgm:prSet presAssocID="{02A8F1A4-7098-4D76-9C1D-04BFFDB78D7A}" presName="sp" presStyleCnt="0"/>
      <dgm:spPr/>
    </dgm:pt>
    <dgm:pt modelId="{6332E8DF-7EDA-471D-805E-86B27956667D}" type="pres">
      <dgm:prSet presAssocID="{9750BE97-70B3-4B28-BA1E-9D1FAED9F564}" presName="arrowAndChildren" presStyleCnt="0"/>
      <dgm:spPr/>
    </dgm:pt>
    <dgm:pt modelId="{0ECBBA8A-63BB-4D1A-BACE-FB5C1D017B62}" type="pres">
      <dgm:prSet presAssocID="{9750BE97-70B3-4B28-BA1E-9D1FAED9F564}" presName="parentTextArrow" presStyleLbl="node1" presStyleIdx="2" presStyleCnt="5"/>
      <dgm:spPr/>
      <dgm:t>
        <a:bodyPr/>
        <a:lstStyle/>
        <a:p>
          <a:endParaRPr lang="en-US"/>
        </a:p>
      </dgm:t>
    </dgm:pt>
    <dgm:pt modelId="{BD0B4E9B-EFB2-4D71-B15E-A210D82DBEF9}" type="pres">
      <dgm:prSet presAssocID="{90399523-1EF1-47A9-8327-81A33EB13B8E}" presName="sp" presStyleCnt="0"/>
      <dgm:spPr/>
    </dgm:pt>
    <dgm:pt modelId="{07617C72-EC31-426A-853B-6A0D8594BFE0}" type="pres">
      <dgm:prSet presAssocID="{BCEAF2F7-55E0-4367-8869-FC683D86B3BB}" presName="arrowAndChildren" presStyleCnt="0"/>
      <dgm:spPr/>
    </dgm:pt>
    <dgm:pt modelId="{0033B1F2-F53F-4460-A0EC-6631F3E04EE0}" type="pres">
      <dgm:prSet presAssocID="{BCEAF2F7-55E0-4367-8869-FC683D86B3BB}" presName="parentTextArrow" presStyleLbl="node1" presStyleIdx="3" presStyleCnt="5"/>
      <dgm:spPr/>
      <dgm:t>
        <a:bodyPr/>
        <a:lstStyle/>
        <a:p>
          <a:endParaRPr lang="en-US"/>
        </a:p>
      </dgm:t>
    </dgm:pt>
    <dgm:pt modelId="{DA1E3088-C781-4D6E-85EF-C8CC3FF266FE}" type="pres">
      <dgm:prSet presAssocID="{6C665F0D-0795-4A0A-82FB-48D1D1F63C2D}" presName="sp" presStyleCnt="0"/>
      <dgm:spPr/>
    </dgm:pt>
    <dgm:pt modelId="{7E5B0E11-6A8B-4D1D-80FB-3BA4FD439216}" type="pres">
      <dgm:prSet presAssocID="{6377AB5F-0789-4A9B-97EC-3EE9AED7A043}" presName="arrowAndChildren" presStyleCnt="0"/>
      <dgm:spPr/>
    </dgm:pt>
    <dgm:pt modelId="{C235E8DD-5C4A-4F8C-B7F1-2129DF6BBE48}" type="pres">
      <dgm:prSet presAssocID="{6377AB5F-0789-4A9B-97EC-3EE9AED7A043}" presName="parentTextArrow" presStyleLbl="node1" presStyleIdx="4" presStyleCnt="5"/>
      <dgm:spPr/>
      <dgm:t>
        <a:bodyPr/>
        <a:lstStyle/>
        <a:p>
          <a:endParaRPr lang="en-US"/>
        </a:p>
      </dgm:t>
    </dgm:pt>
  </dgm:ptLst>
  <dgm:cxnLst>
    <dgm:cxn modelId="{D0388447-498D-4060-AD45-CD6AACBF677F}" srcId="{4FB86A6A-5A13-4CAC-B5EF-856F14A81E47}" destId="{9863FF96-CC47-4860-A5AD-FA5ECB3838DF}" srcOrd="4" destOrd="0" parTransId="{C66947FD-2D53-46C0-B0A8-6118149A7269}" sibTransId="{920D92A5-CEA3-4FFB-B196-533265682794}"/>
    <dgm:cxn modelId="{A5388EB3-C082-41F7-9025-F46D244A33B2}" srcId="{4FB86A6A-5A13-4CAC-B5EF-856F14A81E47}" destId="{BCEAF2F7-55E0-4367-8869-FC683D86B3BB}" srcOrd="1" destOrd="0" parTransId="{A396FBFD-1012-4641-B251-1EA934D6D55D}" sibTransId="{90399523-1EF1-47A9-8327-81A33EB13B8E}"/>
    <dgm:cxn modelId="{93F8CAFB-8CC9-4906-9820-9C6F930FF543}" type="presOf" srcId="{6377AB5F-0789-4A9B-97EC-3EE9AED7A043}" destId="{C235E8DD-5C4A-4F8C-B7F1-2129DF6BBE48}" srcOrd="0" destOrd="0" presId="urn:microsoft.com/office/officeart/2005/8/layout/process4"/>
    <dgm:cxn modelId="{A66FDCDE-2D43-499F-8A44-8D1820B77DA7}" type="presOf" srcId="{4FB86A6A-5A13-4CAC-B5EF-856F14A81E47}" destId="{81D78DAF-4754-4BE2-B765-9EB194FADD8D}" srcOrd="0" destOrd="0" presId="urn:microsoft.com/office/officeart/2005/8/layout/process4"/>
    <dgm:cxn modelId="{EC36EE3B-DB04-473C-9299-65495FFA863B}" type="presOf" srcId="{EBA9D473-ED93-4CDF-8003-64AD28343FEA}" destId="{5DFDDC9E-83CB-46ED-BA13-FD9BFAC4B170}" srcOrd="0" destOrd="0" presId="urn:microsoft.com/office/officeart/2005/8/layout/process4"/>
    <dgm:cxn modelId="{8151CEC0-CF72-4A95-9506-9AC3C2C46736}" type="presOf" srcId="{BCEAF2F7-55E0-4367-8869-FC683D86B3BB}" destId="{0033B1F2-F53F-4460-A0EC-6631F3E04EE0}" srcOrd="0" destOrd="0" presId="urn:microsoft.com/office/officeart/2005/8/layout/process4"/>
    <dgm:cxn modelId="{C1E6B0BA-B0AF-4C0C-8426-5E9549B12D0B}" srcId="{4FB86A6A-5A13-4CAC-B5EF-856F14A81E47}" destId="{9750BE97-70B3-4B28-BA1E-9D1FAED9F564}" srcOrd="2" destOrd="0" parTransId="{64A38EFD-0366-4EA4-9BED-DBB4BF17F0E9}" sibTransId="{02A8F1A4-7098-4D76-9C1D-04BFFDB78D7A}"/>
    <dgm:cxn modelId="{0D1C51B5-AF85-42B3-B0F3-56CF7A3DF34A}" srcId="{4FB86A6A-5A13-4CAC-B5EF-856F14A81E47}" destId="{6377AB5F-0789-4A9B-97EC-3EE9AED7A043}" srcOrd="0" destOrd="0" parTransId="{88952540-D764-4A32-9311-B38FBCC8631C}" sibTransId="{6C665F0D-0795-4A0A-82FB-48D1D1F63C2D}"/>
    <dgm:cxn modelId="{E8773711-D449-4C6D-B770-B50A5C5D7D02}" type="presOf" srcId="{9863FF96-CC47-4860-A5AD-FA5ECB3838DF}" destId="{16C699FC-7786-4064-BFB1-CB5DF3A13B57}" srcOrd="0" destOrd="0" presId="urn:microsoft.com/office/officeart/2005/8/layout/process4"/>
    <dgm:cxn modelId="{B1B482AD-1D53-4615-AC15-799C64AE46E7}" srcId="{4FB86A6A-5A13-4CAC-B5EF-856F14A81E47}" destId="{EBA9D473-ED93-4CDF-8003-64AD28343FEA}" srcOrd="3" destOrd="0" parTransId="{60262768-FE75-4886-AFBD-71AEAF9298AE}" sibTransId="{77CC18CE-4A27-4CCB-A090-0A5B0D0C4A09}"/>
    <dgm:cxn modelId="{5AD2C5E1-304D-4D90-ADEB-6C3AC995F575}" type="presOf" srcId="{9750BE97-70B3-4B28-BA1E-9D1FAED9F564}" destId="{0ECBBA8A-63BB-4D1A-BACE-FB5C1D017B62}" srcOrd="0" destOrd="0" presId="urn:microsoft.com/office/officeart/2005/8/layout/process4"/>
    <dgm:cxn modelId="{C78264D0-BD9C-4CFA-9217-F1D286E9CD80}" type="presParOf" srcId="{81D78DAF-4754-4BE2-B765-9EB194FADD8D}" destId="{0E7939AD-FD4B-4ECA-B01E-34BD313ACB68}" srcOrd="0" destOrd="0" presId="urn:microsoft.com/office/officeart/2005/8/layout/process4"/>
    <dgm:cxn modelId="{909CCD4E-E4CE-43E1-88EB-06F74E70323B}" type="presParOf" srcId="{0E7939AD-FD4B-4ECA-B01E-34BD313ACB68}" destId="{16C699FC-7786-4064-BFB1-CB5DF3A13B57}" srcOrd="0" destOrd="0" presId="urn:microsoft.com/office/officeart/2005/8/layout/process4"/>
    <dgm:cxn modelId="{B1EEBB5B-71E0-4DDF-958D-55F93145C4A9}" type="presParOf" srcId="{81D78DAF-4754-4BE2-B765-9EB194FADD8D}" destId="{02FE36BA-4F4F-4272-B04D-6CDCB2388082}" srcOrd="1" destOrd="0" presId="urn:microsoft.com/office/officeart/2005/8/layout/process4"/>
    <dgm:cxn modelId="{00DFCAF5-8889-4E33-9767-56C2EB712E13}" type="presParOf" srcId="{81D78DAF-4754-4BE2-B765-9EB194FADD8D}" destId="{30431D26-15F4-4CCA-BDDB-57364817A582}" srcOrd="2" destOrd="0" presId="urn:microsoft.com/office/officeart/2005/8/layout/process4"/>
    <dgm:cxn modelId="{854A0054-9DB8-486B-9F73-C5D9CB1160B9}" type="presParOf" srcId="{30431D26-15F4-4CCA-BDDB-57364817A582}" destId="{5DFDDC9E-83CB-46ED-BA13-FD9BFAC4B170}" srcOrd="0" destOrd="0" presId="urn:microsoft.com/office/officeart/2005/8/layout/process4"/>
    <dgm:cxn modelId="{7C04B455-6E9F-40EF-8454-4898E65DC0B1}" type="presParOf" srcId="{81D78DAF-4754-4BE2-B765-9EB194FADD8D}" destId="{FA279DA1-46F1-4B97-9F60-92F6F832022C}" srcOrd="3" destOrd="0" presId="urn:microsoft.com/office/officeart/2005/8/layout/process4"/>
    <dgm:cxn modelId="{EB3890C5-A398-47C1-9A89-2A9E66116148}" type="presParOf" srcId="{81D78DAF-4754-4BE2-B765-9EB194FADD8D}" destId="{6332E8DF-7EDA-471D-805E-86B27956667D}" srcOrd="4" destOrd="0" presId="urn:microsoft.com/office/officeart/2005/8/layout/process4"/>
    <dgm:cxn modelId="{FCC4DD67-3774-4FF1-85DC-BED40BE268AC}" type="presParOf" srcId="{6332E8DF-7EDA-471D-805E-86B27956667D}" destId="{0ECBBA8A-63BB-4D1A-BACE-FB5C1D017B62}" srcOrd="0" destOrd="0" presId="urn:microsoft.com/office/officeart/2005/8/layout/process4"/>
    <dgm:cxn modelId="{53375F86-F656-4A7A-884A-03D8A5CA2E46}" type="presParOf" srcId="{81D78DAF-4754-4BE2-B765-9EB194FADD8D}" destId="{BD0B4E9B-EFB2-4D71-B15E-A210D82DBEF9}" srcOrd="5" destOrd="0" presId="urn:microsoft.com/office/officeart/2005/8/layout/process4"/>
    <dgm:cxn modelId="{F07D69C4-98D1-47D8-8523-CD909246AABC}" type="presParOf" srcId="{81D78DAF-4754-4BE2-B765-9EB194FADD8D}" destId="{07617C72-EC31-426A-853B-6A0D8594BFE0}" srcOrd="6" destOrd="0" presId="urn:microsoft.com/office/officeart/2005/8/layout/process4"/>
    <dgm:cxn modelId="{BB8544B4-336A-4B2D-B73E-14B1B95327B3}" type="presParOf" srcId="{07617C72-EC31-426A-853B-6A0D8594BFE0}" destId="{0033B1F2-F53F-4460-A0EC-6631F3E04EE0}" srcOrd="0" destOrd="0" presId="urn:microsoft.com/office/officeart/2005/8/layout/process4"/>
    <dgm:cxn modelId="{ABCEB6B0-9135-4973-8866-A7FBCF14D113}" type="presParOf" srcId="{81D78DAF-4754-4BE2-B765-9EB194FADD8D}" destId="{DA1E3088-C781-4D6E-85EF-C8CC3FF266FE}" srcOrd="7" destOrd="0" presId="urn:microsoft.com/office/officeart/2005/8/layout/process4"/>
    <dgm:cxn modelId="{B42D1D50-25F4-459A-B7F3-8595520EF2FA}" type="presParOf" srcId="{81D78DAF-4754-4BE2-B765-9EB194FADD8D}" destId="{7E5B0E11-6A8B-4D1D-80FB-3BA4FD439216}" srcOrd="8" destOrd="0" presId="urn:microsoft.com/office/officeart/2005/8/layout/process4"/>
    <dgm:cxn modelId="{0B449274-6A3D-4353-A6F6-6D5AE4A16806}" type="presParOf" srcId="{7E5B0E11-6A8B-4D1D-80FB-3BA4FD439216}" destId="{C235E8DD-5C4A-4F8C-B7F1-2129DF6BBE4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C0658B-E00D-4BF6-AF3E-1476A10468FF}"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8AFD65A9-E673-4876-971F-9E2A165B8E8A}">
      <dgm:prSet phldrT="[Text]" custT="1"/>
      <dgm:spPr/>
      <dgm:t>
        <a:bodyPr/>
        <a:lstStyle/>
        <a:p>
          <a:r>
            <a:rPr lang="en-US" sz="1500" b="1" dirty="0" smtClean="0"/>
            <a:t>“A”</a:t>
          </a:r>
        </a:p>
        <a:p>
          <a:r>
            <a:rPr lang="en-US" sz="1500" b="1" dirty="0" smtClean="0"/>
            <a:t>T/o &gt; </a:t>
          </a:r>
          <a:r>
            <a:rPr lang="en-US" sz="1500" dirty="0" smtClean="0"/>
            <a:t>₹ </a:t>
          </a:r>
          <a:r>
            <a:rPr lang="en-US" sz="1500" b="1" dirty="0" smtClean="0"/>
            <a:t>10 Crores </a:t>
          </a:r>
        </a:p>
        <a:p>
          <a:r>
            <a:rPr lang="en-US" sz="1500" b="1" dirty="0" smtClean="0"/>
            <a:t>(Preceding Year)</a:t>
          </a:r>
          <a:endParaRPr lang="en-US" sz="1500" b="1" dirty="0"/>
        </a:p>
      </dgm:t>
    </dgm:pt>
    <dgm:pt modelId="{C08563B2-DBD5-450D-B78D-45ED3F6C097D}" type="parTrans" cxnId="{D464553D-6EA1-4C27-B6ED-B821549B5FD6}">
      <dgm:prSet/>
      <dgm:spPr/>
      <dgm:t>
        <a:bodyPr/>
        <a:lstStyle/>
        <a:p>
          <a:endParaRPr lang="en-US"/>
        </a:p>
      </dgm:t>
    </dgm:pt>
    <dgm:pt modelId="{DF3318EE-DFF9-4BD9-8497-C7AEF6128B9C}" type="sibTrans" cxnId="{D464553D-6EA1-4C27-B6ED-B821549B5FD6}">
      <dgm:prSet/>
      <dgm:spPr/>
      <dgm:t>
        <a:bodyPr/>
        <a:lstStyle/>
        <a:p>
          <a:endParaRPr lang="en-US"/>
        </a:p>
      </dgm:t>
    </dgm:pt>
    <dgm:pt modelId="{7CB71B7A-1A6B-45F0-8BA4-3ABA7257703C}">
      <dgm:prSet phldrT="[Text]" custT="1"/>
      <dgm:spPr/>
      <dgm:t>
        <a:bodyPr/>
        <a:lstStyle/>
        <a:p>
          <a:r>
            <a:rPr lang="en-US" sz="1500" b="1" dirty="0" smtClean="0"/>
            <a:t>Purchase From “B”</a:t>
          </a:r>
        </a:p>
        <a:p>
          <a:r>
            <a:rPr lang="en-US" sz="1500" b="1" dirty="0" smtClean="0"/>
            <a:t>Exceeding </a:t>
          </a:r>
        </a:p>
        <a:p>
          <a:r>
            <a:rPr lang="en-US" sz="1500" dirty="0" smtClean="0"/>
            <a:t>₹ </a:t>
          </a:r>
          <a:r>
            <a:rPr lang="en-US" sz="1500" b="1" dirty="0" smtClean="0"/>
            <a:t>50 Lakh</a:t>
          </a:r>
          <a:endParaRPr lang="en-US" sz="1500" b="1" dirty="0"/>
        </a:p>
      </dgm:t>
    </dgm:pt>
    <dgm:pt modelId="{6F19592C-747C-425B-9F2B-EF2A1A71A912}" type="parTrans" cxnId="{E826A221-F1C3-413B-8096-31FB73693FCC}">
      <dgm:prSet/>
      <dgm:spPr/>
      <dgm:t>
        <a:bodyPr/>
        <a:lstStyle/>
        <a:p>
          <a:endParaRPr lang="en-US"/>
        </a:p>
      </dgm:t>
    </dgm:pt>
    <dgm:pt modelId="{E41D6D93-38D8-49CB-9F9F-1F6526FB7E6C}" type="sibTrans" cxnId="{E826A221-F1C3-413B-8096-31FB73693FCC}">
      <dgm:prSet/>
      <dgm:spPr/>
      <dgm:t>
        <a:bodyPr/>
        <a:lstStyle/>
        <a:p>
          <a:endParaRPr lang="en-US"/>
        </a:p>
      </dgm:t>
    </dgm:pt>
    <dgm:pt modelId="{0E5EE650-F14B-4993-8E99-9ECF10082633}">
      <dgm:prSet phldrT="[Text]" custT="1"/>
      <dgm:spPr/>
      <dgm:t>
        <a:bodyPr/>
        <a:lstStyle/>
        <a:p>
          <a:r>
            <a:rPr lang="en-US" sz="1500" b="1" dirty="0" smtClean="0"/>
            <a:t>“A” will </a:t>
          </a:r>
        </a:p>
        <a:p>
          <a:r>
            <a:rPr lang="en-US" sz="1500" b="1" dirty="0" smtClean="0"/>
            <a:t>deduct T.D.S. </a:t>
          </a:r>
        </a:p>
        <a:p>
          <a:r>
            <a:rPr lang="en-US" sz="1500" b="1" dirty="0" smtClean="0"/>
            <a:t>U/s. 194Q of “B”</a:t>
          </a:r>
          <a:endParaRPr lang="en-US" sz="1500" b="1" dirty="0"/>
        </a:p>
      </dgm:t>
    </dgm:pt>
    <dgm:pt modelId="{C1320289-215C-4782-8D81-AA595924F027}" type="parTrans" cxnId="{D373B5A5-BE49-4A32-9EAF-828B411DC174}">
      <dgm:prSet/>
      <dgm:spPr/>
      <dgm:t>
        <a:bodyPr/>
        <a:lstStyle/>
        <a:p>
          <a:endParaRPr lang="en-US"/>
        </a:p>
      </dgm:t>
    </dgm:pt>
    <dgm:pt modelId="{7D35287F-F1D0-4F1B-8F76-F0E46A6DDC4C}" type="sibTrans" cxnId="{D373B5A5-BE49-4A32-9EAF-828B411DC174}">
      <dgm:prSet/>
      <dgm:spPr/>
      <dgm:t>
        <a:bodyPr/>
        <a:lstStyle/>
        <a:p>
          <a:endParaRPr lang="en-US"/>
        </a:p>
      </dgm:t>
    </dgm:pt>
    <dgm:pt modelId="{FF38A592-CB27-41A0-8393-970A433D9ECB}">
      <dgm:prSet phldrT="[Text]" custT="1"/>
      <dgm:spPr/>
      <dgm:t>
        <a:bodyPr/>
        <a:lstStyle/>
        <a:p>
          <a:r>
            <a:rPr lang="en-US" sz="1500" b="1" dirty="0" smtClean="0"/>
            <a:t>Purchase From “C”</a:t>
          </a:r>
        </a:p>
        <a:p>
          <a:r>
            <a:rPr lang="en-US" sz="1500" b="1" dirty="0" smtClean="0"/>
            <a:t>Below</a:t>
          </a:r>
        </a:p>
        <a:p>
          <a:r>
            <a:rPr lang="en-US" sz="1500" dirty="0" smtClean="0"/>
            <a:t>₹ </a:t>
          </a:r>
          <a:r>
            <a:rPr lang="en-US" sz="1500" b="1" dirty="0" smtClean="0"/>
            <a:t>50 Lakh</a:t>
          </a:r>
          <a:endParaRPr lang="en-US" sz="1500" b="1" dirty="0"/>
        </a:p>
      </dgm:t>
    </dgm:pt>
    <dgm:pt modelId="{431FD004-7FB1-4B93-A113-71A7ED6CAE56}" type="parTrans" cxnId="{BA03E22E-36F4-425A-89E8-D657753BCF68}">
      <dgm:prSet/>
      <dgm:spPr/>
      <dgm:t>
        <a:bodyPr/>
        <a:lstStyle/>
        <a:p>
          <a:endParaRPr lang="en-US"/>
        </a:p>
      </dgm:t>
    </dgm:pt>
    <dgm:pt modelId="{300498DE-6665-4AD7-B4AF-6E2E06CA457E}" type="sibTrans" cxnId="{BA03E22E-36F4-425A-89E8-D657753BCF68}">
      <dgm:prSet/>
      <dgm:spPr/>
      <dgm:t>
        <a:bodyPr/>
        <a:lstStyle/>
        <a:p>
          <a:endParaRPr lang="en-US"/>
        </a:p>
      </dgm:t>
    </dgm:pt>
    <dgm:pt modelId="{94B197C2-49ED-41BF-AFBB-96F2CA5369A4}">
      <dgm:prSet phldrT="[Text]" custT="1"/>
      <dgm:spPr/>
      <dgm:t>
        <a:bodyPr/>
        <a:lstStyle/>
        <a:p>
          <a:r>
            <a:rPr lang="en-US" sz="1500" b="1" dirty="0" smtClean="0"/>
            <a:t>No. </a:t>
          </a:r>
        </a:p>
        <a:p>
          <a:r>
            <a:rPr lang="en-US" sz="1500" b="1" dirty="0" smtClean="0"/>
            <a:t>T.D.S.</a:t>
          </a:r>
          <a:endParaRPr lang="en-US" sz="1500" b="1" dirty="0"/>
        </a:p>
      </dgm:t>
    </dgm:pt>
    <dgm:pt modelId="{2F398EE3-EE93-4666-8DE2-A0BCC029113B}" type="parTrans" cxnId="{9161669B-EB80-46F5-BBFD-0C90EED16BAA}">
      <dgm:prSet/>
      <dgm:spPr/>
      <dgm:t>
        <a:bodyPr/>
        <a:lstStyle/>
        <a:p>
          <a:endParaRPr lang="en-US"/>
        </a:p>
      </dgm:t>
    </dgm:pt>
    <dgm:pt modelId="{B7EDCDBD-8EBD-44F6-91F9-B4FDD15C7644}" type="sibTrans" cxnId="{9161669B-EB80-46F5-BBFD-0C90EED16BAA}">
      <dgm:prSet/>
      <dgm:spPr/>
      <dgm:t>
        <a:bodyPr/>
        <a:lstStyle/>
        <a:p>
          <a:endParaRPr lang="en-US"/>
        </a:p>
      </dgm:t>
    </dgm:pt>
    <dgm:pt modelId="{3C3C72A2-AA57-4846-ADFF-3C5AF388765C}" type="pres">
      <dgm:prSet presAssocID="{AEC0658B-E00D-4BF6-AF3E-1476A10468FF}" presName="diagram" presStyleCnt="0">
        <dgm:presLayoutVars>
          <dgm:chPref val="1"/>
          <dgm:dir/>
          <dgm:animOne val="branch"/>
          <dgm:animLvl val="lvl"/>
          <dgm:resizeHandles val="exact"/>
        </dgm:presLayoutVars>
      </dgm:prSet>
      <dgm:spPr/>
      <dgm:t>
        <a:bodyPr/>
        <a:lstStyle/>
        <a:p>
          <a:endParaRPr lang="en-US"/>
        </a:p>
      </dgm:t>
    </dgm:pt>
    <dgm:pt modelId="{FC6B9DF3-3FAB-469F-9E9F-66085871D6BE}" type="pres">
      <dgm:prSet presAssocID="{8AFD65A9-E673-4876-971F-9E2A165B8E8A}" presName="root1" presStyleCnt="0"/>
      <dgm:spPr/>
    </dgm:pt>
    <dgm:pt modelId="{69912362-2D8C-4FD7-95E7-990F93AFB75E}" type="pres">
      <dgm:prSet presAssocID="{8AFD65A9-E673-4876-971F-9E2A165B8E8A}" presName="LevelOneTextNode" presStyleLbl="node0" presStyleIdx="0" presStyleCnt="1" custLinFactNeighborX="-38">
        <dgm:presLayoutVars>
          <dgm:chPref val="3"/>
        </dgm:presLayoutVars>
      </dgm:prSet>
      <dgm:spPr/>
      <dgm:t>
        <a:bodyPr/>
        <a:lstStyle/>
        <a:p>
          <a:endParaRPr lang="en-US"/>
        </a:p>
      </dgm:t>
    </dgm:pt>
    <dgm:pt modelId="{8242EFD0-45D9-4A81-BAF5-C5A791BA3815}" type="pres">
      <dgm:prSet presAssocID="{8AFD65A9-E673-4876-971F-9E2A165B8E8A}" presName="level2hierChild" presStyleCnt="0"/>
      <dgm:spPr/>
    </dgm:pt>
    <dgm:pt modelId="{8E9EB309-B436-457A-9672-B63216C79E0C}" type="pres">
      <dgm:prSet presAssocID="{6F19592C-747C-425B-9F2B-EF2A1A71A912}" presName="conn2-1" presStyleLbl="parChTrans1D2" presStyleIdx="0" presStyleCnt="2"/>
      <dgm:spPr/>
      <dgm:t>
        <a:bodyPr/>
        <a:lstStyle/>
        <a:p>
          <a:endParaRPr lang="en-US"/>
        </a:p>
      </dgm:t>
    </dgm:pt>
    <dgm:pt modelId="{10BE27ED-E638-4001-BF50-135FD938F9F1}" type="pres">
      <dgm:prSet presAssocID="{6F19592C-747C-425B-9F2B-EF2A1A71A912}" presName="connTx" presStyleLbl="parChTrans1D2" presStyleIdx="0" presStyleCnt="2"/>
      <dgm:spPr/>
      <dgm:t>
        <a:bodyPr/>
        <a:lstStyle/>
        <a:p>
          <a:endParaRPr lang="en-US"/>
        </a:p>
      </dgm:t>
    </dgm:pt>
    <dgm:pt modelId="{BC84B8B9-5804-4DE3-A2D5-276AACE585EC}" type="pres">
      <dgm:prSet presAssocID="{7CB71B7A-1A6B-45F0-8BA4-3ABA7257703C}" presName="root2" presStyleCnt="0"/>
      <dgm:spPr/>
    </dgm:pt>
    <dgm:pt modelId="{79D0272C-8BBA-4AC7-BE7B-6E7957BE223E}" type="pres">
      <dgm:prSet presAssocID="{7CB71B7A-1A6B-45F0-8BA4-3ABA7257703C}" presName="LevelTwoTextNode" presStyleLbl="node2" presStyleIdx="0" presStyleCnt="2">
        <dgm:presLayoutVars>
          <dgm:chPref val="3"/>
        </dgm:presLayoutVars>
      </dgm:prSet>
      <dgm:spPr/>
      <dgm:t>
        <a:bodyPr/>
        <a:lstStyle/>
        <a:p>
          <a:endParaRPr lang="en-US"/>
        </a:p>
      </dgm:t>
    </dgm:pt>
    <dgm:pt modelId="{E1043E37-8C00-46B4-A6B4-DA7957448C7C}" type="pres">
      <dgm:prSet presAssocID="{7CB71B7A-1A6B-45F0-8BA4-3ABA7257703C}" presName="level3hierChild" presStyleCnt="0"/>
      <dgm:spPr/>
    </dgm:pt>
    <dgm:pt modelId="{9923C710-EACC-4D75-A16F-C1E926308992}" type="pres">
      <dgm:prSet presAssocID="{C1320289-215C-4782-8D81-AA595924F027}" presName="conn2-1" presStyleLbl="parChTrans1D3" presStyleIdx="0" presStyleCnt="2"/>
      <dgm:spPr/>
      <dgm:t>
        <a:bodyPr/>
        <a:lstStyle/>
        <a:p>
          <a:endParaRPr lang="en-US"/>
        </a:p>
      </dgm:t>
    </dgm:pt>
    <dgm:pt modelId="{679823FA-AE40-4B6C-A877-8FFB51B2E892}" type="pres">
      <dgm:prSet presAssocID="{C1320289-215C-4782-8D81-AA595924F027}" presName="connTx" presStyleLbl="parChTrans1D3" presStyleIdx="0" presStyleCnt="2"/>
      <dgm:spPr/>
      <dgm:t>
        <a:bodyPr/>
        <a:lstStyle/>
        <a:p>
          <a:endParaRPr lang="en-US"/>
        </a:p>
      </dgm:t>
    </dgm:pt>
    <dgm:pt modelId="{3CDE7C61-EF51-44B2-B7D3-4E408F68A893}" type="pres">
      <dgm:prSet presAssocID="{0E5EE650-F14B-4993-8E99-9ECF10082633}" presName="root2" presStyleCnt="0"/>
      <dgm:spPr/>
    </dgm:pt>
    <dgm:pt modelId="{BE91797F-1D7D-4ECD-8328-30DE6746B652}" type="pres">
      <dgm:prSet presAssocID="{0E5EE650-F14B-4993-8E99-9ECF10082633}" presName="LevelTwoTextNode" presStyleLbl="node3" presStyleIdx="0" presStyleCnt="2">
        <dgm:presLayoutVars>
          <dgm:chPref val="3"/>
        </dgm:presLayoutVars>
      </dgm:prSet>
      <dgm:spPr/>
      <dgm:t>
        <a:bodyPr/>
        <a:lstStyle/>
        <a:p>
          <a:endParaRPr lang="en-US"/>
        </a:p>
      </dgm:t>
    </dgm:pt>
    <dgm:pt modelId="{288EC7A2-7429-484C-901F-17167896D60D}" type="pres">
      <dgm:prSet presAssocID="{0E5EE650-F14B-4993-8E99-9ECF10082633}" presName="level3hierChild" presStyleCnt="0"/>
      <dgm:spPr/>
    </dgm:pt>
    <dgm:pt modelId="{82F09B60-0601-4021-92B1-1960945EA7A2}" type="pres">
      <dgm:prSet presAssocID="{431FD004-7FB1-4B93-A113-71A7ED6CAE56}" presName="conn2-1" presStyleLbl="parChTrans1D2" presStyleIdx="1" presStyleCnt="2"/>
      <dgm:spPr/>
      <dgm:t>
        <a:bodyPr/>
        <a:lstStyle/>
        <a:p>
          <a:endParaRPr lang="en-US"/>
        </a:p>
      </dgm:t>
    </dgm:pt>
    <dgm:pt modelId="{75563060-BF0A-4C06-B103-0D6020078CB7}" type="pres">
      <dgm:prSet presAssocID="{431FD004-7FB1-4B93-A113-71A7ED6CAE56}" presName="connTx" presStyleLbl="parChTrans1D2" presStyleIdx="1" presStyleCnt="2"/>
      <dgm:spPr/>
      <dgm:t>
        <a:bodyPr/>
        <a:lstStyle/>
        <a:p>
          <a:endParaRPr lang="en-US"/>
        </a:p>
      </dgm:t>
    </dgm:pt>
    <dgm:pt modelId="{B4D23AEA-97E7-4749-A56F-1A944D376AF8}" type="pres">
      <dgm:prSet presAssocID="{FF38A592-CB27-41A0-8393-970A433D9ECB}" presName="root2" presStyleCnt="0"/>
      <dgm:spPr/>
    </dgm:pt>
    <dgm:pt modelId="{85448AF4-0DC8-4344-B4B8-15A1092FA0FA}" type="pres">
      <dgm:prSet presAssocID="{FF38A592-CB27-41A0-8393-970A433D9ECB}" presName="LevelTwoTextNode" presStyleLbl="node2" presStyleIdx="1" presStyleCnt="2">
        <dgm:presLayoutVars>
          <dgm:chPref val="3"/>
        </dgm:presLayoutVars>
      </dgm:prSet>
      <dgm:spPr/>
      <dgm:t>
        <a:bodyPr/>
        <a:lstStyle/>
        <a:p>
          <a:endParaRPr lang="en-US"/>
        </a:p>
      </dgm:t>
    </dgm:pt>
    <dgm:pt modelId="{378F002A-1D36-4B9E-B759-473CF4FB36F1}" type="pres">
      <dgm:prSet presAssocID="{FF38A592-CB27-41A0-8393-970A433D9ECB}" presName="level3hierChild" presStyleCnt="0"/>
      <dgm:spPr/>
    </dgm:pt>
    <dgm:pt modelId="{F941FF33-1587-47B7-96FE-00CEC0DB85EF}" type="pres">
      <dgm:prSet presAssocID="{2F398EE3-EE93-4666-8DE2-A0BCC029113B}" presName="conn2-1" presStyleLbl="parChTrans1D3" presStyleIdx="1" presStyleCnt="2"/>
      <dgm:spPr/>
      <dgm:t>
        <a:bodyPr/>
        <a:lstStyle/>
        <a:p>
          <a:endParaRPr lang="en-US"/>
        </a:p>
      </dgm:t>
    </dgm:pt>
    <dgm:pt modelId="{47280DE8-3F7A-4885-8DE8-562345644E38}" type="pres">
      <dgm:prSet presAssocID="{2F398EE3-EE93-4666-8DE2-A0BCC029113B}" presName="connTx" presStyleLbl="parChTrans1D3" presStyleIdx="1" presStyleCnt="2"/>
      <dgm:spPr/>
      <dgm:t>
        <a:bodyPr/>
        <a:lstStyle/>
        <a:p>
          <a:endParaRPr lang="en-US"/>
        </a:p>
      </dgm:t>
    </dgm:pt>
    <dgm:pt modelId="{408370AD-858B-4988-932A-1F8FAB17A8F8}" type="pres">
      <dgm:prSet presAssocID="{94B197C2-49ED-41BF-AFBB-96F2CA5369A4}" presName="root2" presStyleCnt="0"/>
      <dgm:spPr/>
    </dgm:pt>
    <dgm:pt modelId="{8532AE71-BEFC-458A-BF37-7F5421E92B2E}" type="pres">
      <dgm:prSet presAssocID="{94B197C2-49ED-41BF-AFBB-96F2CA5369A4}" presName="LevelTwoTextNode" presStyleLbl="node3" presStyleIdx="1" presStyleCnt="2">
        <dgm:presLayoutVars>
          <dgm:chPref val="3"/>
        </dgm:presLayoutVars>
      </dgm:prSet>
      <dgm:spPr/>
      <dgm:t>
        <a:bodyPr/>
        <a:lstStyle/>
        <a:p>
          <a:endParaRPr lang="en-US"/>
        </a:p>
      </dgm:t>
    </dgm:pt>
    <dgm:pt modelId="{F6B10D7D-0637-4282-BCE7-1B7933EE8BA6}" type="pres">
      <dgm:prSet presAssocID="{94B197C2-49ED-41BF-AFBB-96F2CA5369A4}" presName="level3hierChild" presStyleCnt="0"/>
      <dgm:spPr/>
    </dgm:pt>
  </dgm:ptLst>
  <dgm:cxnLst>
    <dgm:cxn modelId="{0CCA8AE1-0855-4E64-98E9-1D55A924C864}" type="presOf" srcId="{FF38A592-CB27-41A0-8393-970A433D9ECB}" destId="{85448AF4-0DC8-4344-B4B8-15A1092FA0FA}" srcOrd="0" destOrd="0" presId="urn:microsoft.com/office/officeart/2005/8/layout/hierarchy2"/>
    <dgm:cxn modelId="{D373B5A5-BE49-4A32-9EAF-828B411DC174}" srcId="{7CB71B7A-1A6B-45F0-8BA4-3ABA7257703C}" destId="{0E5EE650-F14B-4993-8E99-9ECF10082633}" srcOrd="0" destOrd="0" parTransId="{C1320289-215C-4782-8D81-AA595924F027}" sibTransId="{7D35287F-F1D0-4F1B-8F76-F0E46A6DDC4C}"/>
    <dgm:cxn modelId="{8D1E7D90-F10B-45EC-81CC-8059E149E5BF}" type="presOf" srcId="{AEC0658B-E00D-4BF6-AF3E-1476A10468FF}" destId="{3C3C72A2-AA57-4846-ADFF-3C5AF388765C}" srcOrd="0" destOrd="0" presId="urn:microsoft.com/office/officeart/2005/8/layout/hierarchy2"/>
    <dgm:cxn modelId="{FC007ED7-CBD8-46F8-8590-BA3638FD1333}" type="presOf" srcId="{8AFD65A9-E673-4876-971F-9E2A165B8E8A}" destId="{69912362-2D8C-4FD7-95E7-990F93AFB75E}" srcOrd="0" destOrd="0" presId="urn:microsoft.com/office/officeart/2005/8/layout/hierarchy2"/>
    <dgm:cxn modelId="{992A32E2-D95A-4A4C-89F1-C1C2404FDD26}" type="presOf" srcId="{C1320289-215C-4782-8D81-AA595924F027}" destId="{679823FA-AE40-4B6C-A877-8FFB51B2E892}" srcOrd="1" destOrd="0" presId="urn:microsoft.com/office/officeart/2005/8/layout/hierarchy2"/>
    <dgm:cxn modelId="{6EFEDFBD-FF69-473C-9BEE-F8A3F61D1EDD}" type="presOf" srcId="{6F19592C-747C-425B-9F2B-EF2A1A71A912}" destId="{8E9EB309-B436-457A-9672-B63216C79E0C}" srcOrd="0" destOrd="0" presId="urn:microsoft.com/office/officeart/2005/8/layout/hierarchy2"/>
    <dgm:cxn modelId="{223C14D0-1235-495E-B319-628AA25463F8}" type="presOf" srcId="{7CB71B7A-1A6B-45F0-8BA4-3ABA7257703C}" destId="{79D0272C-8BBA-4AC7-BE7B-6E7957BE223E}" srcOrd="0" destOrd="0" presId="urn:microsoft.com/office/officeart/2005/8/layout/hierarchy2"/>
    <dgm:cxn modelId="{51DCD587-2EDC-4D91-9BB3-AD93C81A6093}" type="presOf" srcId="{431FD004-7FB1-4B93-A113-71A7ED6CAE56}" destId="{75563060-BF0A-4C06-B103-0D6020078CB7}" srcOrd="1" destOrd="0" presId="urn:microsoft.com/office/officeart/2005/8/layout/hierarchy2"/>
    <dgm:cxn modelId="{BD1AAC7E-96A4-424D-B0DA-2517CA128C79}" type="presOf" srcId="{2F398EE3-EE93-4666-8DE2-A0BCC029113B}" destId="{F941FF33-1587-47B7-96FE-00CEC0DB85EF}" srcOrd="0" destOrd="0" presId="urn:microsoft.com/office/officeart/2005/8/layout/hierarchy2"/>
    <dgm:cxn modelId="{AFF5DC88-643E-4C09-B196-163C640D7B6B}" type="presOf" srcId="{431FD004-7FB1-4B93-A113-71A7ED6CAE56}" destId="{82F09B60-0601-4021-92B1-1960945EA7A2}" srcOrd="0" destOrd="0" presId="urn:microsoft.com/office/officeart/2005/8/layout/hierarchy2"/>
    <dgm:cxn modelId="{81F521C5-CB3E-4C54-8B96-6DFDCBD53D29}" type="presOf" srcId="{6F19592C-747C-425B-9F2B-EF2A1A71A912}" destId="{10BE27ED-E638-4001-BF50-135FD938F9F1}" srcOrd="1" destOrd="0" presId="urn:microsoft.com/office/officeart/2005/8/layout/hierarchy2"/>
    <dgm:cxn modelId="{9161669B-EB80-46F5-BBFD-0C90EED16BAA}" srcId="{FF38A592-CB27-41A0-8393-970A433D9ECB}" destId="{94B197C2-49ED-41BF-AFBB-96F2CA5369A4}" srcOrd="0" destOrd="0" parTransId="{2F398EE3-EE93-4666-8DE2-A0BCC029113B}" sibTransId="{B7EDCDBD-8EBD-44F6-91F9-B4FDD15C7644}"/>
    <dgm:cxn modelId="{0ACC59CC-DBFD-44A3-8E96-1BB01A4BF2DD}" type="presOf" srcId="{94B197C2-49ED-41BF-AFBB-96F2CA5369A4}" destId="{8532AE71-BEFC-458A-BF37-7F5421E92B2E}" srcOrd="0" destOrd="0" presId="urn:microsoft.com/office/officeart/2005/8/layout/hierarchy2"/>
    <dgm:cxn modelId="{BA03E22E-36F4-425A-89E8-D657753BCF68}" srcId="{8AFD65A9-E673-4876-971F-9E2A165B8E8A}" destId="{FF38A592-CB27-41A0-8393-970A433D9ECB}" srcOrd="1" destOrd="0" parTransId="{431FD004-7FB1-4B93-A113-71A7ED6CAE56}" sibTransId="{300498DE-6665-4AD7-B4AF-6E2E06CA457E}"/>
    <dgm:cxn modelId="{624D7F69-41B9-49E7-B6A0-809843C232DF}" type="presOf" srcId="{2F398EE3-EE93-4666-8DE2-A0BCC029113B}" destId="{47280DE8-3F7A-4885-8DE8-562345644E38}" srcOrd="1" destOrd="0" presId="urn:microsoft.com/office/officeart/2005/8/layout/hierarchy2"/>
    <dgm:cxn modelId="{E826A221-F1C3-413B-8096-31FB73693FCC}" srcId="{8AFD65A9-E673-4876-971F-9E2A165B8E8A}" destId="{7CB71B7A-1A6B-45F0-8BA4-3ABA7257703C}" srcOrd="0" destOrd="0" parTransId="{6F19592C-747C-425B-9F2B-EF2A1A71A912}" sibTransId="{E41D6D93-38D8-49CB-9F9F-1F6526FB7E6C}"/>
    <dgm:cxn modelId="{D464553D-6EA1-4C27-B6ED-B821549B5FD6}" srcId="{AEC0658B-E00D-4BF6-AF3E-1476A10468FF}" destId="{8AFD65A9-E673-4876-971F-9E2A165B8E8A}" srcOrd="0" destOrd="0" parTransId="{C08563B2-DBD5-450D-B78D-45ED3F6C097D}" sibTransId="{DF3318EE-DFF9-4BD9-8497-C7AEF6128B9C}"/>
    <dgm:cxn modelId="{BA4E9518-F804-4AB6-9667-1FF90143497D}" type="presOf" srcId="{C1320289-215C-4782-8D81-AA595924F027}" destId="{9923C710-EACC-4D75-A16F-C1E926308992}" srcOrd="0" destOrd="0" presId="urn:microsoft.com/office/officeart/2005/8/layout/hierarchy2"/>
    <dgm:cxn modelId="{E8EBA87F-1735-4D7E-B874-38FF5C5C2E6C}" type="presOf" srcId="{0E5EE650-F14B-4993-8E99-9ECF10082633}" destId="{BE91797F-1D7D-4ECD-8328-30DE6746B652}" srcOrd="0" destOrd="0" presId="urn:microsoft.com/office/officeart/2005/8/layout/hierarchy2"/>
    <dgm:cxn modelId="{1A5A09C7-4C2C-42EF-9852-A33C72F8D028}" type="presParOf" srcId="{3C3C72A2-AA57-4846-ADFF-3C5AF388765C}" destId="{FC6B9DF3-3FAB-469F-9E9F-66085871D6BE}" srcOrd="0" destOrd="0" presId="urn:microsoft.com/office/officeart/2005/8/layout/hierarchy2"/>
    <dgm:cxn modelId="{BBC639FD-12B0-427A-ADEC-84A1FB959B42}" type="presParOf" srcId="{FC6B9DF3-3FAB-469F-9E9F-66085871D6BE}" destId="{69912362-2D8C-4FD7-95E7-990F93AFB75E}" srcOrd="0" destOrd="0" presId="urn:microsoft.com/office/officeart/2005/8/layout/hierarchy2"/>
    <dgm:cxn modelId="{C2B4E231-FC24-4246-8A9B-8E56003449EA}" type="presParOf" srcId="{FC6B9DF3-3FAB-469F-9E9F-66085871D6BE}" destId="{8242EFD0-45D9-4A81-BAF5-C5A791BA3815}" srcOrd="1" destOrd="0" presId="urn:microsoft.com/office/officeart/2005/8/layout/hierarchy2"/>
    <dgm:cxn modelId="{DD1A7F77-0DA6-4BF4-8980-54BF14B8E9BE}" type="presParOf" srcId="{8242EFD0-45D9-4A81-BAF5-C5A791BA3815}" destId="{8E9EB309-B436-457A-9672-B63216C79E0C}" srcOrd="0" destOrd="0" presId="urn:microsoft.com/office/officeart/2005/8/layout/hierarchy2"/>
    <dgm:cxn modelId="{A4839203-EC37-4FCB-B92F-2DE701B6D8A1}" type="presParOf" srcId="{8E9EB309-B436-457A-9672-B63216C79E0C}" destId="{10BE27ED-E638-4001-BF50-135FD938F9F1}" srcOrd="0" destOrd="0" presId="urn:microsoft.com/office/officeart/2005/8/layout/hierarchy2"/>
    <dgm:cxn modelId="{40C4EEE8-33C9-4AE4-A673-B3BD77E0280E}" type="presParOf" srcId="{8242EFD0-45D9-4A81-BAF5-C5A791BA3815}" destId="{BC84B8B9-5804-4DE3-A2D5-276AACE585EC}" srcOrd="1" destOrd="0" presId="urn:microsoft.com/office/officeart/2005/8/layout/hierarchy2"/>
    <dgm:cxn modelId="{76FBCF07-D8A6-4409-9015-2F03CABAEEFA}" type="presParOf" srcId="{BC84B8B9-5804-4DE3-A2D5-276AACE585EC}" destId="{79D0272C-8BBA-4AC7-BE7B-6E7957BE223E}" srcOrd="0" destOrd="0" presId="urn:microsoft.com/office/officeart/2005/8/layout/hierarchy2"/>
    <dgm:cxn modelId="{E19EC5A5-3642-483E-B510-73505E6B9ADD}" type="presParOf" srcId="{BC84B8B9-5804-4DE3-A2D5-276AACE585EC}" destId="{E1043E37-8C00-46B4-A6B4-DA7957448C7C}" srcOrd="1" destOrd="0" presId="urn:microsoft.com/office/officeart/2005/8/layout/hierarchy2"/>
    <dgm:cxn modelId="{72DBB1CD-D55E-4C0B-9962-F1599C326574}" type="presParOf" srcId="{E1043E37-8C00-46B4-A6B4-DA7957448C7C}" destId="{9923C710-EACC-4D75-A16F-C1E926308992}" srcOrd="0" destOrd="0" presId="urn:microsoft.com/office/officeart/2005/8/layout/hierarchy2"/>
    <dgm:cxn modelId="{81B9D8F5-4650-4073-AE37-C377B26098D0}" type="presParOf" srcId="{9923C710-EACC-4D75-A16F-C1E926308992}" destId="{679823FA-AE40-4B6C-A877-8FFB51B2E892}" srcOrd="0" destOrd="0" presId="urn:microsoft.com/office/officeart/2005/8/layout/hierarchy2"/>
    <dgm:cxn modelId="{B6BECFC3-102C-47CE-87D4-A98CBA5F4F4D}" type="presParOf" srcId="{E1043E37-8C00-46B4-A6B4-DA7957448C7C}" destId="{3CDE7C61-EF51-44B2-B7D3-4E408F68A893}" srcOrd="1" destOrd="0" presId="urn:microsoft.com/office/officeart/2005/8/layout/hierarchy2"/>
    <dgm:cxn modelId="{A0D75326-91BB-4C68-8A1E-459B7B24A3B1}" type="presParOf" srcId="{3CDE7C61-EF51-44B2-B7D3-4E408F68A893}" destId="{BE91797F-1D7D-4ECD-8328-30DE6746B652}" srcOrd="0" destOrd="0" presId="urn:microsoft.com/office/officeart/2005/8/layout/hierarchy2"/>
    <dgm:cxn modelId="{41CC439E-39FF-410F-A6EA-C3390FD2134A}" type="presParOf" srcId="{3CDE7C61-EF51-44B2-B7D3-4E408F68A893}" destId="{288EC7A2-7429-484C-901F-17167896D60D}" srcOrd="1" destOrd="0" presId="urn:microsoft.com/office/officeart/2005/8/layout/hierarchy2"/>
    <dgm:cxn modelId="{A2CC2C5B-DC4D-445C-AA53-05870C3A030B}" type="presParOf" srcId="{8242EFD0-45D9-4A81-BAF5-C5A791BA3815}" destId="{82F09B60-0601-4021-92B1-1960945EA7A2}" srcOrd="2" destOrd="0" presId="urn:microsoft.com/office/officeart/2005/8/layout/hierarchy2"/>
    <dgm:cxn modelId="{DE4C40B9-749F-4071-A951-BAE4DE7705B2}" type="presParOf" srcId="{82F09B60-0601-4021-92B1-1960945EA7A2}" destId="{75563060-BF0A-4C06-B103-0D6020078CB7}" srcOrd="0" destOrd="0" presId="urn:microsoft.com/office/officeart/2005/8/layout/hierarchy2"/>
    <dgm:cxn modelId="{A095B03C-9028-4EBA-A5FE-36DA4D956C2F}" type="presParOf" srcId="{8242EFD0-45D9-4A81-BAF5-C5A791BA3815}" destId="{B4D23AEA-97E7-4749-A56F-1A944D376AF8}" srcOrd="3" destOrd="0" presId="urn:microsoft.com/office/officeart/2005/8/layout/hierarchy2"/>
    <dgm:cxn modelId="{24E71495-963D-4A9B-8AF5-80E161AFDB37}" type="presParOf" srcId="{B4D23AEA-97E7-4749-A56F-1A944D376AF8}" destId="{85448AF4-0DC8-4344-B4B8-15A1092FA0FA}" srcOrd="0" destOrd="0" presId="urn:microsoft.com/office/officeart/2005/8/layout/hierarchy2"/>
    <dgm:cxn modelId="{D996729E-8F97-4B02-8FE3-98981EEC826A}" type="presParOf" srcId="{B4D23AEA-97E7-4749-A56F-1A944D376AF8}" destId="{378F002A-1D36-4B9E-B759-473CF4FB36F1}" srcOrd="1" destOrd="0" presId="urn:microsoft.com/office/officeart/2005/8/layout/hierarchy2"/>
    <dgm:cxn modelId="{8CF1F54A-C3C5-4A79-AA55-5B3382BB5A3B}" type="presParOf" srcId="{378F002A-1D36-4B9E-B759-473CF4FB36F1}" destId="{F941FF33-1587-47B7-96FE-00CEC0DB85EF}" srcOrd="0" destOrd="0" presId="urn:microsoft.com/office/officeart/2005/8/layout/hierarchy2"/>
    <dgm:cxn modelId="{B725474E-243A-40CE-BD5D-D5EC8D64CA05}" type="presParOf" srcId="{F941FF33-1587-47B7-96FE-00CEC0DB85EF}" destId="{47280DE8-3F7A-4885-8DE8-562345644E38}" srcOrd="0" destOrd="0" presId="urn:microsoft.com/office/officeart/2005/8/layout/hierarchy2"/>
    <dgm:cxn modelId="{49EE2A75-F9F2-40E7-BB33-466DA208E8A8}" type="presParOf" srcId="{378F002A-1D36-4B9E-B759-473CF4FB36F1}" destId="{408370AD-858B-4988-932A-1F8FAB17A8F8}" srcOrd="1" destOrd="0" presId="urn:microsoft.com/office/officeart/2005/8/layout/hierarchy2"/>
    <dgm:cxn modelId="{610534D6-5632-4DAD-B5FB-09DBFA7EF5B5}" type="presParOf" srcId="{408370AD-858B-4988-932A-1F8FAB17A8F8}" destId="{8532AE71-BEFC-458A-BF37-7F5421E92B2E}" srcOrd="0" destOrd="0" presId="urn:microsoft.com/office/officeart/2005/8/layout/hierarchy2"/>
    <dgm:cxn modelId="{D99A7772-AB44-43B5-8827-F49BF873A8B1}" type="presParOf" srcId="{408370AD-858B-4988-932A-1F8FAB17A8F8}" destId="{F6B10D7D-0637-4282-BCE7-1B7933EE8BA6}"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B86A6A-5A13-4CAC-B5EF-856F14A81E47}" type="doc">
      <dgm:prSet loTypeId="urn:microsoft.com/office/officeart/2005/8/layout/process4" loCatId="list" qsTypeId="urn:microsoft.com/office/officeart/2005/8/quickstyle/simple1" qsCatId="simple" csTypeId="urn:microsoft.com/office/officeart/2005/8/colors/accent1_1" csCatId="accent1" phldr="1"/>
      <dgm:spPr/>
      <dgm:t>
        <a:bodyPr/>
        <a:lstStyle/>
        <a:p>
          <a:endParaRPr lang="en-US"/>
        </a:p>
      </dgm:t>
    </dgm:pt>
    <dgm:pt modelId="{6377AB5F-0789-4A9B-97EC-3EE9AED7A043}">
      <dgm:prSet phldrT="[Text]"/>
      <dgm:spPr/>
      <dgm:t>
        <a:bodyPr/>
        <a:lstStyle/>
        <a:p>
          <a:r>
            <a:rPr lang="en-US" i="1" dirty="0" smtClean="0"/>
            <a:t>Every person, being a seller</a:t>
          </a:r>
          <a:endParaRPr lang="en-US" dirty="0"/>
        </a:p>
      </dgm:t>
    </dgm:pt>
    <dgm:pt modelId="{88952540-D764-4A32-9311-B38FBCC8631C}" type="parTrans" cxnId="{0D1C51B5-AF85-42B3-B0F3-56CF7A3DF34A}">
      <dgm:prSet/>
      <dgm:spPr/>
      <dgm:t>
        <a:bodyPr/>
        <a:lstStyle/>
        <a:p>
          <a:endParaRPr lang="en-US"/>
        </a:p>
      </dgm:t>
    </dgm:pt>
    <dgm:pt modelId="{6C665F0D-0795-4A0A-82FB-48D1D1F63C2D}" type="sibTrans" cxnId="{0D1C51B5-AF85-42B3-B0F3-56CF7A3DF34A}">
      <dgm:prSet/>
      <dgm:spPr/>
      <dgm:t>
        <a:bodyPr/>
        <a:lstStyle/>
        <a:p>
          <a:endParaRPr lang="en-US"/>
        </a:p>
      </dgm:t>
    </dgm:pt>
    <dgm:pt modelId="{BCEAF2F7-55E0-4367-8869-FC683D86B3BB}">
      <dgm:prSet phldrT="[Text]"/>
      <dgm:spPr/>
      <dgm:t>
        <a:bodyPr/>
        <a:lstStyle/>
        <a:p>
          <a:r>
            <a:rPr lang="en-US" i="1" dirty="0" smtClean="0"/>
            <a:t>who receives any amount as consideration for sale of any goods </a:t>
          </a:r>
          <a:endParaRPr lang="en-US" dirty="0"/>
        </a:p>
      </dgm:t>
    </dgm:pt>
    <dgm:pt modelId="{A396FBFD-1012-4641-B251-1EA934D6D55D}" type="parTrans" cxnId="{A5388EB3-C082-41F7-9025-F46D244A33B2}">
      <dgm:prSet/>
      <dgm:spPr/>
      <dgm:t>
        <a:bodyPr/>
        <a:lstStyle/>
        <a:p>
          <a:endParaRPr lang="en-US"/>
        </a:p>
      </dgm:t>
    </dgm:pt>
    <dgm:pt modelId="{90399523-1EF1-47A9-8327-81A33EB13B8E}" type="sibTrans" cxnId="{A5388EB3-C082-41F7-9025-F46D244A33B2}">
      <dgm:prSet/>
      <dgm:spPr/>
      <dgm:t>
        <a:bodyPr/>
        <a:lstStyle/>
        <a:p>
          <a:endParaRPr lang="en-US"/>
        </a:p>
      </dgm:t>
    </dgm:pt>
    <dgm:pt modelId="{9750BE97-70B3-4B28-BA1E-9D1FAED9F564}">
      <dgm:prSet phldrT="[Text]"/>
      <dgm:spPr/>
      <dgm:t>
        <a:bodyPr/>
        <a:lstStyle/>
        <a:p>
          <a:r>
            <a:rPr lang="en-US" i="1" dirty="0" smtClean="0"/>
            <a:t>of the value or aggregate of such value exceeding fifty lakh rupees in any previous year, other than the goods being exported out of India or goods covered in sub-section (1) or sub-section (1F) or sub-section (1G)</a:t>
          </a:r>
          <a:endParaRPr lang="en-US" dirty="0"/>
        </a:p>
      </dgm:t>
    </dgm:pt>
    <dgm:pt modelId="{64A38EFD-0366-4EA4-9BED-DBB4BF17F0E9}" type="parTrans" cxnId="{C1E6B0BA-B0AF-4C0C-8426-5E9549B12D0B}">
      <dgm:prSet/>
      <dgm:spPr/>
      <dgm:t>
        <a:bodyPr/>
        <a:lstStyle/>
        <a:p>
          <a:endParaRPr lang="en-US"/>
        </a:p>
      </dgm:t>
    </dgm:pt>
    <dgm:pt modelId="{02A8F1A4-7098-4D76-9C1D-04BFFDB78D7A}" type="sibTrans" cxnId="{C1E6B0BA-B0AF-4C0C-8426-5E9549B12D0B}">
      <dgm:prSet/>
      <dgm:spPr/>
      <dgm:t>
        <a:bodyPr/>
        <a:lstStyle/>
        <a:p>
          <a:endParaRPr lang="en-US"/>
        </a:p>
      </dgm:t>
    </dgm:pt>
    <dgm:pt modelId="{EBA9D473-ED93-4CDF-8003-64AD28343FEA}">
      <dgm:prSet/>
      <dgm:spPr/>
      <dgm:t>
        <a:bodyPr/>
        <a:lstStyle/>
        <a:p>
          <a:pPr algn="ctr"/>
          <a:r>
            <a:rPr lang="en-US" i="1" dirty="0" smtClean="0"/>
            <a:t>shall, at the time of receipt of such amount, collect from the buyer, a sum equal to          0.1 per cent of the sale consideration exceeding fifty lakh rupees as income-tax</a:t>
          </a:r>
          <a:endParaRPr lang="en-US" dirty="0"/>
        </a:p>
      </dgm:t>
    </dgm:pt>
    <dgm:pt modelId="{60262768-FE75-4886-AFBD-71AEAF9298AE}" type="parTrans" cxnId="{B1B482AD-1D53-4615-AC15-799C64AE46E7}">
      <dgm:prSet/>
      <dgm:spPr/>
      <dgm:t>
        <a:bodyPr/>
        <a:lstStyle/>
        <a:p>
          <a:endParaRPr lang="en-US"/>
        </a:p>
      </dgm:t>
    </dgm:pt>
    <dgm:pt modelId="{77CC18CE-4A27-4CCB-A090-0A5B0D0C4A09}" type="sibTrans" cxnId="{B1B482AD-1D53-4615-AC15-799C64AE46E7}">
      <dgm:prSet/>
      <dgm:spPr/>
      <dgm:t>
        <a:bodyPr/>
        <a:lstStyle/>
        <a:p>
          <a:endParaRPr lang="en-US"/>
        </a:p>
      </dgm:t>
    </dgm:pt>
    <dgm:pt modelId="{81D78DAF-4754-4BE2-B765-9EB194FADD8D}" type="pres">
      <dgm:prSet presAssocID="{4FB86A6A-5A13-4CAC-B5EF-856F14A81E47}" presName="Name0" presStyleCnt="0">
        <dgm:presLayoutVars>
          <dgm:dir/>
          <dgm:animLvl val="lvl"/>
          <dgm:resizeHandles val="exact"/>
        </dgm:presLayoutVars>
      </dgm:prSet>
      <dgm:spPr/>
      <dgm:t>
        <a:bodyPr/>
        <a:lstStyle/>
        <a:p>
          <a:endParaRPr lang="en-US"/>
        </a:p>
      </dgm:t>
    </dgm:pt>
    <dgm:pt modelId="{CC50E370-1054-4623-A75F-31218ECFCDFF}" type="pres">
      <dgm:prSet presAssocID="{EBA9D473-ED93-4CDF-8003-64AD28343FEA}" presName="boxAndChildren" presStyleCnt="0"/>
      <dgm:spPr/>
    </dgm:pt>
    <dgm:pt modelId="{2E87C333-FC62-455F-A46B-14F267603E4E}" type="pres">
      <dgm:prSet presAssocID="{EBA9D473-ED93-4CDF-8003-64AD28343FEA}" presName="parentTextBox" presStyleLbl="node1" presStyleIdx="0" presStyleCnt="4"/>
      <dgm:spPr/>
      <dgm:t>
        <a:bodyPr/>
        <a:lstStyle/>
        <a:p>
          <a:endParaRPr lang="en-US"/>
        </a:p>
      </dgm:t>
    </dgm:pt>
    <dgm:pt modelId="{FA279DA1-46F1-4B97-9F60-92F6F832022C}" type="pres">
      <dgm:prSet presAssocID="{02A8F1A4-7098-4D76-9C1D-04BFFDB78D7A}" presName="sp" presStyleCnt="0"/>
      <dgm:spPr/>
    </dgm:pt>
    <dgm:pt modelId="{6332E8DF-7EDA-471D-805E-86B27956667D}" type="pres">
      <dgm:prSet presAssocID="{9750BE97-70B3-4B28-BA1E-9D1FAED9F564}" presName="arrowAndChildren" presStyleCnt="0"/>
      <dgm:spPr/>
    </dgm:pt>
    <dgm:pt modelId="{0ECBBA8A-63BB-4D1A-BACE-FB5C1D017B62}" type="pres">
      <dgm:prSet presAssocID="{9750BE97-70B3-4B28-BA1E-9D1FAED9F564}" presName="parentTextArrow" presStyleLbl="node1" presStyleIdx="1" presStyleCnt="4"/>
      <dgm:spPr/>
      <dgm:t>
        <a:bodyPr/>
        <a:lstStyle/>
        <a:p>
          <a:endParaRPr lang="en-US"/>
        </a:p>
      </dgm:t>
    </dgm:pt>
    <dgm:pt modelId="{BD0B4E9B-EFB2-4D71-B15E-A210D82DBEF9}" type="pres">
      <dgm:prSet presAssocID="{90399523-1EF1-47A9-8327-81A33EB13B8E}" presName="sp" presStyleCnt="0"/>
      <dgm:spPr/>
    </dgm:pt>
    <dgm:pt modelId="{07617C72-EC31-426A-853B-6A0D8594BFE0}" type="pres">
      <dgm:prSet presAssocID="{BCEAF2F7-55E0-4367-8869-FC683D86B3BB}" presName="arrowAndChildren" presStyleCnt="0"/>
      <dgm:spPr/>
    </dgm:pt>
    <dgm:pt modelId="{0033B1F2-F53F-4460-A0EC-6631F3E04EE0}" type="pres">
      <dgm:prSet presAssocID="{BCEAF2F7-55E0-4367-8869-FC683D86B3BB}" presName="parentTextArrow" presStyleLbl="node1" presStyleIdx="2" presStyleCnt="4"/>
      <dgm:spPr/>
      <dgm:t>
        <a:bodyPr/>
        <a:lstStyle/>
        <a:p>
          <a:endParaRPr lang="en-US"/>
        </a:p>
      </dgm:t>
    </dgm:pt>
    <dgm:pt modelId="{DA1E3088-C781-4D6E-85EF-C8CC3FF266FE}" type="pres">
      <dgm:prSet presAssocID="{6C665F0D-0795-4A0A-82FB-48D1D1F63C2D}" presName="sp" presStyleCnt="0"/>
      <dgm:spPr/>
    </dgm:pt>
    <dgm:pt modelId="{7E5B0E11-6A8B-4D1D-80FB-3BA4FD439216}" type="pres">
      <dgm:prSet presAssocID="{6377AB5F-0789-4A9B-97EC-3EE9AED7A043}" presName="arrowAndChildren" presStyleCnt="0"/>
      <dgm:spPr/>
    </dgm:pt>
    <dgm:pt modelId="{C235E8DD-5C4A-4F8C-B7F1-2129DF6BBE48}" type="pres">
      <dgm:prSet presAssocID="{6377AB5F-0789-4A9B-97EC-3EE9AED7A043}" presName="parentTextArrow" presStyleLbl="node1" presStyleIdx="3" presStyleCnt="4"/>
      <dgm:spPr/>
      <dgm:t>
        <a:bodyPr/>
        <a:lstStyle/>
        <a:p>
          <a:endParaRPr lang="en-US"/>
        </a:p>
      </dgm:t>
    </dgm:pt>
  </dgm:ptLst>
  <dgm:cxnLst>
    <dgm:cxn modelId="{A5388EB3-C082-41F7-9025-F46D244A33B2}" srcId="{4FB86A6A-5A13-4CAC-B5EF-856F14A81E47}" destId="{BCEAF2F7-55E0-4367-8869-FC683D86B3BB}" srcOrd="1" destOrd="0" parTransId="{A396FBFD-1012-4641-B251-1EA934D6D55D}" sibTransId="{90399523-1EF1-47A9-8327-81A33EB13B8E}"/>
    <dgm:cxn modelId="{70FDF985-27F7-483B-A8BC-CADF83429A63}" type="presOf" srcId="{EBA9D473-ED93-4CDF-8003-64AD28343FEA}" destId="{2E87C333-FC62-455F-A46B-14F267603E4E}" srcOrd="0" destOrd="0" presId="urn:microsoft.com/office/officeart/2005/8/layout/process4"/>
    <dgm:cxn modelId="{1CF501F5-620D-4FEA-8DBA-9AA6E3A6DB0B}" type="presOf" srcId="{4FB86A6A-5A13-4CAC-B5EF-856F14A81E47}" destId="{81D78DAF-4754-4BE2-B765-9EB194FADD8D}" srcOrd="0" destOrd="0" presId="urn:microsoft.com/office/officeart/2005/8/layout/process4"/>
    <dgm:cxn modelId="{71E288FB-CFA2-4A18-91E8-2CF6B726EB1A}" type="presOf" srcId="{BCEAF2F7-55E0-4367-8869-FC683D86B3BB}" destId="{0033B1F2-F53F-4460-A0EC-6631F3E04EE0}" srcOrd="0" destOrd="0" presId="urn:microsoft.com/office/officeart/2005/8/layout/process4"/>
    <dgm:cxn modelId="{0D1C51B5-AF85-42B3-B0F3-56CF7A3DF34A}" srcId="{4FB86A6A-5A13-4CAC-B5EF-856F14A81E47}" destId="{6377AB5F-0789-4A9B-97EC-3EE9AED7A043}" srcOrd="0" destOrd="0" parTransId="{88952540-D764-4A32-9311-B38FBCC8631C}" sibTransId="{6C665F0D-0795-4A0A-82FB-48D1D1F63C2D}"/>
    <dgm:cxn modelId="{C1E6B0BA-B0AF-4C0C-8426-5E9549B12D0B}" srcId="{4FB86A6A-5A13-4CAC-B5EF-856F14A81E47}" destId="{9750BE97-70B3-4B28-BA1E-9D1FAED9F564}" srcOrd="2" destOrd="0" parTransId="{64A38EFD-0366-4EA4-9BED-DBB4BF17F0E9}" sibTransId="{02A8F1A4-7098-4D76-9C1D-04BFFDB78D7A}"/>
    <dgm:cxn modelId="{22851B7F-E661-46D3-A728-2A135649C84C}" type="presOf" srcId="{6377AB5F-0789-4A9B-97EC-3EE9AED7A043}" destId="{C235E8DD-5C4A-4F8C-B7F1-2129DF6BBE48}" srcOrd="0" destOrd="0" presId="urn:microsoft.com/office/officeart/2005/8/layout/process4"/>
    <dgm:cxn modelId="{B1B482AD-1D53-4615-AC15-799C64AE46E7}" srcId="{4FB86A6A-5A13-4CAC-B5EF-856F14A81E47}" destId="{EBA9D473-ED93-4CDF-8003-64AD28343FEA}" srcOrd="3" destOrd="0" parTransId="{60262768-FE75-4886-AFBD-71AEAF9298AE}" sibTransId="{77CC18CE-4A27-4CCB-A090-0A5B0D0C4A09}"/>
    <dgm:cxn modelId="{FECE94CF-C11E-47CB-AB2E-B28D56EDE398}" type="presOf" srcId="{9750BE97-70B3-4B28-BA1E-9D1FAED9F564}" destId="{0ECBBA8A-63BB-4D1A-BACE-FB5C1D017B62}" srcOrd="0" destOrd="0" presId="urn:microsoft.com/office/officeart/2005/8/layout/process4"/>
    <dgm:cxn modelId="{8605AA2B-434E-4D1D-83A5-64698CE20158}" type="presParOf" srcId="{81D78DAF-4754-4BE2-B765-9EB194FADD8D}" destId="{CC50E370-1054-4623-A75F-31218ECFCDFF}" srcOrd="0" destOrd="0" presId="urn:microsoft.com/office/officeart/2005/8/layout/process4"/>
    <dgm:cxn modelId="{A3F7E789-8D1D-4BFB-939C-B0F14DF42CDF}" type="presParOf" srcId="{CC50E370-1054-4623-A75F-31218ECFCDFF}" destId="{2E87C333-FC62-455F-A46B-14F267603E4E}" srcOrd="0" destOrd="0" presId="urn:microsoft.com/office/officeart/2005/8/layout/process4"/>
    <dgm:cxn modelId="{D8ADA6D6-A3A6-4533-8E6A-45F4BF2DED62}" type="presParOf" srcId="{81D78DAF-4754-4BE2-B765-9EB194FADD8D}" destId="{FA279DA1-46F1-4B97-9F60-92F6F832022C}" srcOrd="1" destOrd="0" presId="urn:microsoft.com/office/officeart/2005/8/layout/process4"/>
    <dgm:cxn modelId="{C10628E2-CC6E-4F7B-8FA8-18ED515484DF}" type="presParOf" srcId="{81D78DAF-4754-4BE2-B765-9EB194FADD8D}" destId="{6332E8DF-7EDA-471D-805E-86B27956667D}" srcOrd="2" destOrd="0" presId="urn:microsoft.com/office/officeart/2005/8/layout/process4"/>
    <dgm:cxn modelId="{364000DA-14DD-4766-A038-00E8805F995C}" type="presParOf" srcId="{6332E8DF-7EDA-471D-805E-86B27956667D}" destId="{0ECBBA8A-63BB-4D1A-BACE-FB5C1D017B62}" srcOrd="0" destOrd="0" presId="urn:microsoft.com/office/officeart/2005/8/layout/process4"/>
    <dgm:cxn modelId="{7BD29E8D-65E9-49D0-9D7F-95C2D0551EB2}" type="presParOf" srcId="{81D78DAF-4754-4BE2-B765-9EB194FADD8D}" destId="{BD0B4E9B-EFB2-4D71-B15E-A210D82DBEF9}" srcOrd="3" destOrd="0" presId="urn:microsoft.com/office/officeart/2005/8/layout/process4"/>
    <dgm:cxn modelId="{D70A429B-A72C-46DA-9FFC-C0C42063AD0D}" type="presParOf" srcId="{81D78DAF-4754-4BE2-B765-9EB194FADD8D}" destId="{07617C72-EC31-426A-853B-6A0D8594BFE0}" srcOrd="4" destOrd="0" presId="urn:microsoft.com/office/officeart/2005/8/layout/process4"/>
    <dgm:cxn modelId="{E73A62C8-9CE6-4A6D-913A-BA590D38C99F}" type="presParOf" srcId="{07617C72-EC31-426A-853B-6A0D8594BFE0}" destId="{0033B1F2-F53F-4460-A0EC-6631F3E04EE0}" srcOrd="0" destOrd="0" presId="urn:microsoft.com/office/officeart/2005/8/layout/process4"/>
    <dgm:cxn modelId="{9B5A9608-1172-49C5-919B-A30BF2180F57}" type="presParOf" srcId="{81D78DAF-4754-4BE2-B765-9EB194FADD8D}" destId="{DA1E3088-C781-4D6E-85EF-C8CC3FF266FE}" srcOrd="5" destOrd="0" presId="urn:microsoft.com/office/officeart/2005/8/layout/process4"/>
    <dgm:cxn modelId="{23BC897A-5390-433B-AB1A-EBFDFCF7253C}" type="presParOf" srcId="{81D78DAF-4754-4BE2-B765-9EB194FADD8D}" destId="{7E5B0E11-6A8B-4D1D-80FB-3BA4FD439216}" srcOrd="6" destOrd="0" presId="urn:microsoft.com/office/officeart/2005/8/layout/process4"/>
    <dgm:cxn modelId="{EF868133-77FC-47A4-9AF7-1B1EC8BB77A3}" type="presParOf" srcId="{7E5B0E11-6A8B-4D1D-80FB-3BA4FD439216}" destId="{C235E8DD-5C4A-4F8C-B7F1-2129DF6BBE4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EC0658B-E00D-4BF6-AF3E-1476A10468FF}"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8AFD65A9-E673-4876-971F-9E2A165B8E8A}">
      <dgm:prSet phldrT="[Text]" custT="1"/>
      <dgm:spPr/>
      <dgm:t>
        <a:bodyPr/>
        <a:lstStyle/>
        <a:p>
          <a:r>
            <a:rPr lang="en-US" sz="1500" b="1" dirty="0" smtClean="0"/>
            <a:t>“A” the Seller</a:t>
          </a:r>
        </a:p>
        <a:p>
          <a:r>
            <a:rPr lang="en-US" sz="1500" b="1" dirty="0" smtClean="0"/>
            <a:t>T/o &gt; </a:t>
          </a:r>
          <a:r>
            <a:rPr lang="en-US" sz="1500" dirty="0" smtClean="0"/>
            <a:t>₹ </a:t>
          </a:r>
          <a:r>
            <a:rPr lang="en-US" sz="1500" b="1" dirty="0" smtClean="0"/>
            <a:t>10 Crores </a:t>
          </a:r>
        </a:p>
        <a:p>
          <a:r>
            <a:rPr lang="en-US" sz="1500" b="1" dirty="0" smtClean="0"/>
            <a:t>(Preceding Year)</a:t>
          </a:r>
          <a:endParaRPr lang="en-US" sz="1500" b="1" dirty="0"/>
        </a:p>
      </dgm:t>
    </dgm:pt>
    <dgm:pt modelId="{C08563B2-DBD5-450D-B78D-45ED3F6C097D}" type="parTrans" cxnId="{D464553D-6EA1-4C27-B6ED-B821549B5FD6}">
      <dgm:prSet/>
      <dgm:spPr/>
      <dgm:t>
        <a:bodyPr/>
        <a:lstStyle/>
        <a:p>
          <a:endParaRPr lang="en-US"/>
        </a:p>
      </dgm:t>
    </dgm:pt>
    <dgm:pt modelId="{DF3318EE-DFF9-4BD9-8497-C7AEF6128B9C}" type="sibTrans" cxnId="{D464553D-6EA1-4C27-B6ED-B821549B5FD6}">
      <dgm:prSet/>
      <dgm:spPr/>
      <dgm:t>
        <a:bodyPr/>
        <a:lstStyle/>
        <a:p>
          <a:endParaRPr lang="en-US"/>
        </a:p>
      </dgm:t>
    </dgm:pt>
    <dgm:pt modelId="{7CB71B7A-1A6B-45F0-8BA4-3ABA7257703C}">
      <dgm:prSet phldrT="[Text]" custT="1"/>
      <dgm:spPr/>
      <dgm:t>
        <a:bodyPr/>
        <a:lstStyle/>
        <a:p>
          <a:r>
            <a:rPr lang="en-US" sz="1500" b="1" dirty="0" smtClean="0"/>
            <a:t>Collection From “C” –Purchaser </a:t>
          </a:r>
        </a:p>
        <a:p>
          <a:r>
            <a:rPr lang="en-US" sz="1500" b="1" dirty="0" smtClean="0"/>
            <a:t>Less Than</a:t>
          </a:r>
        </a:p>
        <a:p>
          <a:r>
            <a:rPr lang="en-US" sz="1500" dirty="0" smtClean="0"/>
            <a:t>₹ </a:t>
          </a:r>
          <a:r>
            <a:rPr lang="en-US" sz="1500" b="1" dirty="0" smtClean="0"/>
            <a:t>50 </a:t>
          </a:r>
          <a:r>
            <a:rPr lang="en-US" sz="1500" b="1" dirty="0" smtClean="0"/>
            <a:t>Lakh. Sales by “A” to “C” exceeding </a:t>
          </a:r>
          <a:r>
            <a:rPr lang="en-US" sz="1500" dirty="0" smtClean="0"/>
            <a:t>₹ </a:t>
          </a:r>
          <a:r>
            <a:rPr lang="en-US" sz="1500" b="1" dirty="0" smtClean="0"/>
            <a:t>50 Lakh</a:t>
          </a:r>
          <a:endParaRPr lang="en-US" sz="1500" b="1" dirty="0"/>
        </a:p>
      </dgm:t>
    </dgm:pt>
    <dgm:pt modelId="{6F19592C-747C-425B-9F2B-EF2A1A71A912}" type="parTrans" cxnId="{E826A221-F1C3-413B-8096-31FB73693FCC}">
      <dgm:prSet/>
      <dgm:spPr/>
      <dgm:t>
        <a:bodyPr/>
        <a:lstStyle/>
        <a:p>
          <a:endParaRPr lang="en-US"/>
        </a:p>
      </dgm:t>
    </dgm:pt>
    <dgm:pt modelId="{E41D6D93-38D8-49CB-9F9F-1F6526FB7E6C}" type="sibTrans" cxnId="{E826A221-F1C3-413B-8096-31FB73693FCC}">
      <dgm:prSet/>
      <dgm:spPr/>
      <dgm:t>
        <a:bodyPr/>
        <a:lstStyle/>
        <a:p>
          <a:endParaRPr lang="en-US"/>
        </a:p>
      </dgm:t>
    </dgm:pt>
    <dgm:pt modelId="{0E5EE650-F14B-4993-8E99-9ECF10082633}">
      <dgm:prSet phldrT="[Text]" custT="1"/>
      <dgm:spPr/>
      <dgm:t>
        <a:bodyPr/>
        <a:lstStyle/>
        <a:p>
          <a:r>
            <a:rPr lang="en-US" sz="1500" b="1" dirty="0" smtClean="0"/>
            <a:t>“A” will </a:t>
          </a:r>
        </a:p>
        <a:p>
          <a:r>
            <a:rPr lang="en-US" sz="1500" b="1" dirty="0" smtClean="0"/>
            <a:t>deduct T.D.S. </a:t>
          </a:r>
        </a:p>
        <a:p>
          <a:r>
            <a:rPr lang="en-US" sz="1500" b="1" dirty="0" smtClean="0"/>
            <a:t>U/s. 194Q of “C”</a:t>
          </a:r>
          <a:endParaRPr lang="en-US" sz="1500" b="1" dirty="0"/>
        </a:p>
      </dgm:t>
    </dgm:pt>
    <dgm:pt modelId="{C1320289-215C-4782-8D81-AA595924F027}" type="parTrans" cxnId="{D373B5A5-BE49-4A32-9EAF-828B411DC174}">
      <dgm:prSet/>
      <dgm:spPr/>
      <dgm:t>
        <a:bodyPr/>
        <a:lstStyle/>
        <a:p>
          <a:endParaRPr lang="en-US"/>
        </a:p>
      </dgm:t>
    </dgm:pt>
    <dgm:pt modelId="{7D35287F-F1D0-4F1B-8F76-F0E46A6DDC4C}" type="sibTrans" cxnId="{D373B5A5-BE49-4A32-9EAF-828B411DC174}">
      <dgm:prSet/>
      <dgm:spPr/>
      <dgm:t>
        <a:bodyPr/>
        <a:lstStyle/>
        <a:p>
          <a:endParaRPr lang="en-US"/>
        </a:p>
      </dgm:t>
    </dgm:pt>
    <dgm:pt modelId="{FF38A592-CB27-41A0-8393-970A433D9ECB}">
      <dgm:prSet phldrT="[Text]" custT="1"/>
      <dgm:spPr/>
      <dgm:t>
        <a:bodyPr/>
        <a:lstStyle/>
        <a:p>
          <a:endParaRPr lang="en-US" sz="1500" b="1" dirty="0" smtClean="0"/>
        </a:p>
        <a:p>
          <a:r>
            <a:rPr lang="en-US" sz="1500" b="1" dirty="0" smtClean="0"/>
            <a:t>T/o. of “B”  &gt; </a:t>
          </a:r>
        </a:p>
        <a:p>
          <a:r>
            <a:rPr lang="en-US" sz="1500" dirty="0" smtClean="0"/>
            <a:t>₹ </a:t>
          </a:r>
          <a:r>
            <a:rPr lang="en-US" sz="1500" b="1" dirty="0" smtClean="0"/>
            <a:t>10 crores in</a:t>
          </a:r>
        </a:p>
        <a:p>
          <a:r>
            <a:rPr lang="en-US" sz="1500" b="1" dirty="0" smtClean="0"/>
            <a:t>(Preceding Year)</a:t>
          </a:r>
        </a:p>
        <a:p>
          <a:endParaRPr lang="en-US" sz="1500" b="1" dirty="0"/>
        </a:p>
      </dgm:t>
    </dgm:pt>
    <dgm:pt modelId="{431FD004-7FB1-4B93-A113-71A7ED6CAE56}" type="parTrans" cxnId="{BA03E22E-36F4-425A-89E8-D657753BCF68}">
      <dgm:prSet/>
      <dgm:spPr/>
      <dgm:t>
        <a:bodyPr/>
        <a:lstStyle/>
        <a:p>
          <a:endParaRPr lang="en-US"/>
        </a:p>
      </dgm:t>
    </dgm:pt>
    <dgm:pt modelId="{300498DE-6665-4AD7-B4AF-6E2E06CA457E}" type="sibTrans" cxnId="{BA03E22E-36F4-425A-89E8-D657753BCF68}">
      <dgm:prSet/>
      <dgm:spPr/>
      <dgm:t>
        <a:bodyPr/>
        <a:lstStyle/>
        <a:p>
          <a:endParaRPr lang="en-US"/>
        </a:p>
      </dgm:t>
    </dgm:pt>
    <dgm:pt modelId="{94B197C2-49ED-41BF-AFBB-96F2CA5369A4}">
      <dgm:prSet phldrT="[Text]" custT="1"/>
      <dgm:spPr/>
      <dgm:t>
        <a:bodyPr/>
        <a:lstStyle/>
        <a:p>
          <a:r>
            <a:rPr lang="en-US" sz="1500" b="1" dirty="0" smtClean="0"/>
            <a:t>“B” </a:t>
          </a:r>
        </a:p>
        <a:p>
          <a:r>
            <a:rPr lang="en-US" sz="1500" b="1" dirty="0" smtClean="0"/>
            <a:t>will deduct </a:t>
          </a:r>
        </a:p>
        <a:p>
          <a:r>
            <a:rPr lang="en-US" sz="1500" b="1" dirty="0" smtClean="0"/>
            <a:t>T.D.S. U/s. 194Q</a:t>
          </a:r>
          <a:endParaRPr lang="en-US" sz="1500" b="1" dirty="0"/>
        </a:p>
      </dgm:t>
    </dgm:pt>
    <dgm:pt modelId="{2F398EE3-EE93-4666-8DE2-A0BCC029113B}" type="parTrans" cxnId="{9161669B-EB80-46F5-BBFD-0C90EED16BAA}">
      <dgm:prSet/>
      <dgm:spPr/>
      <dgm:t>
        <a:bodyPr/>
        <a:lstStyle/>
        <a:p>
          <a:endParaRPr lang="en-US"/>
        </a:p>
      </dgm:t>
    </dgm:pt>
    <dgm:pt modelId="{B7EDCDBD-8EBD-44F6-91F9-B4FDD15C7644}" type="sibTrans" cxnId="{9161669B-EB80-46F5-BBFD-0C90EED16BAA}">
      <dgm:prSet/>
      <dgm:spPr/>
      <dgm:t>
        <a:bodyPr/>
        <a:lstStyle/>
        <a:p>
          <a:endParaRPr lang="en-US"/>
        </a:p>
      </dgm:t>
    </dgm:pt>
    <dgm:pt modelId="{700CF070-F766-449A-BE79-28AF0C1CE715}">
      <dgm:prSet custT="1"/>
      <dgm:spPr/>
      <dgm:t>
        <a:bodyPr/>
        <a:lstStyle/>
        <a:p>
          <a:r>
            <a:rPr lang="en-US" sz="1500" b="1" dirty="0" smtClean="0"/>
            <a:t>Collection From “B” –Purchaser </a:t>
          </a:r>
        </a:p>
        <a:p>
          <a:r>
            <a:rPr lang="en-US" sz="1500" b="1" dirty="0" smtClean="0"/>
            <a:t>Exceeding </a:t>
          </a:r>
        </a:p>
        <a:p>
          <a:r>
            <a:rPr lang="en-US" sz="1500" dirty="0" smtClean="0"/>
            <a:t>₹ </a:t>
          </a:r>
          <a:r>
            <a:rPr lang="en-US" sz="1500" b="1" dirty="0" smtClean="0"/>
            <a:t>50 Lakh</a:t>
          </a:r>
          <a:endParaRPr lang="en-US" sz="1500" dirty="0"/>
        </a:p>
      </dgm:t>
    </dgm:pt>
    <dgm:pt modelId="{895E5543-BE1E-4CC3-BA39-7ECB2D815BF7}" type="parTrans" cxnId="{17E056E3-25F2-46CA-A272-028C244063E4}">
      <dgm:prSet/>
      <dgm:spPr/>
      <dgm:t>
        <a:bodyPr/>
        <a:lstStyle/>
        <a:p>
          <a:endParaRPr lang="en-US"/>
        </a:p>
      </dgm:t>
    </dgm:pt>
    <dgm:pt modelId="{AA8CDC9C-FA94-4D03-9275-4DA69E50D0DD}" type="sibTrans" cxnId="{17E056E3-25F2-46CA-A272-028C244063E4}">
      <dgm:prSet/>
      <dgm:spPr/>
      <dgm:t>
        <a:bodyPr/>
        <a:lstStyle/>
        <a:p>
          <a:endParaRPr lang="en-US"/>
        </a:p>
      </dgm:t>
    </dgm:pt>
    <dgm:pt modelId="{01855F32-4F6E-4966-8D97-815ECA417D7E}">
      <dgm:prSet custT="1"/>
      <dgm:spPr/>
      <dgm:t>
        <a:bodyPr/>
        <a:lstStyle/>
        <a:p>
          <a:r>
            <a:rPr lang="en-US" sz="1500" b="1" dirty="0" smtClean="0"/>
            <a:t>T/o. of “B”  &lt; </a:t>
          </a:r>
        </a:p>
        <a:p>
          <a:r>
            <a:rPr lang="en-US" sz="1500" dirty="0" smtClean="0"/>
            <a:t>₹ </a:t>
          </a:r>
          <a:r>
            <a:rPr lang="en-US" sz="1500" b="1" dirty="0" smtClean="0"/>
            <a:t>10 crores in</a:t>
          </a:r>
        </a:p>
        <a:p>
          <a:r>
            <a:rPr lang="en-US" sz="1500" b="1" dirty="0" smtClean="0"/>
            <a:t>(Preceding Year)</a:t>
          </a:r>
          <a:endParaRPr lang="en-US" sz="1500" dirty="0"/>
        </a:p>
      </dgm:t>
    </dgm:pt>
    <dgm:pt modelId="{BF9335F9-57E9-4188-BF2D-CB95B4A928BD}" type="parTrans" cxnId="{4036FD74-964F-4C81-9D87-E1C731C61E62}">
      <dgm:prSet/>
      <dgm:spPr/>
      <dgm:t>
        <a:bodyPr/>
        <a:lstStyle/>
        <a:p>
          <a:endParaRPr lang="en-US"/>
        </a:p>
      </dgm:t>
    </dgm:pt>
    <dgm:pt modelId="{E2549CDE-DDCA-4BDF-82FA-638B36F60C3E}" type="sibTrans" cxnId="{4036FD74-964F-4C81-9D87-E1C731C61E62}">
      <dgm:prSet/>
      <dgm:spPr/>
      <dgm:t>
        <a:bodyPr/>
        <a:lstStyle/>
        <a:p>
          <a:endParaRPr lang="en-US"/>
        </a:p>
      </dgm:t>
    </dgm:pt>
    <dgm:pt modelId="{D18A66AD-D6F2-4D83-8CFE-98C65359FBE8}">
      <dgm:prSet custT="1"/>
      <dgm:spPr/>
      <dgm:t>
        <a:bodyPr/>
        <a:lstStyle/>
        <a:p>
          <a:r>
            <a:rPr lang="en-US" sz="1500" b="1" dirty="0" smtClean="0"/>
            <a:t>“A” </a:t>
          </a:r>
        </a:p>
        <a:p>
          <a:r>
            <a:rPr lang="en-US" sz="1500" b="1" dirty="0" smtClean="0"/>
            <a:t>will collect  </a:t>
          </a:r>
        </a:p>
        <a:p>
          <a:r>
            <a:rPr lang="en-US" sz="1500" b="1" dirty="0" smtClean="0"/>
            <a:t>T.C.S. U/s. 206C(1H)</a:t>
          </a:r>
          <a:endParaRPr lang="en-US" sz="1500" dirty="0"/>
        </a:p>
      </dgm:t>
    </dgm:pt>
    <dgm:pt modelId="{2F67977E-B841-4419-BCC8-06D043600C25}" type="parTrans" cxnId="{79F2B936-6EBF-409A-AAF6-2AF1FBF41AE7}">
      <dgm:prSet/>
      <dgm:spPr/>
      <dgm:t>
        <a:bodyPr/>
        <a:lstStyle/>
        <a:p>
          <a:endParaRPr lang="en-US"/>
        </a:p>
      </dgm:t>
    </dgm:pt>
    <dgm:pt modelId="{9DFE1739-4030-44B4-95E5-224BF811AE27}" type="sibTrans" cxnId="{79F2B936-6EBF-409A-AAF6-2AF1FBF41AE7}">
      <dgm:prSet/>
      <dgm:spPr/>
      <dgm:t>
        <a:bodyPr/>
        <a:lstStyle/>
        <a:p>
          <a:endParaRPr lang="en-US"/>
        </a:p>
      </dgm:t>
    </dgm:pt>
    <dgm:pt modelId="{6350BAC8-91F6-4C90-8801-E94E6F3E06D2}" type="pres">
      <dgm:prSet presAssocID="{AEC0658B-E00D-4BF6-AF3E-1476A10468FF}" presName="diagram" presStyleCnt="0">
        <dgm:presLayoutVars>
          <dgm:chPref val="1"/>
          <dgm:dir/>
          <dgm:animOne val="branch"/>
          <dgm:animLvl val="lvl"/>
          <dgm:resizeHandles val="exact"/>
        </dgm:presLayoutVars>
      </dgm:prSet>
      <dgm:spPr/>
      <dgm:t>
        <a:bodyPr/>
        <a:lstStyle/>
        <a:p>
          <a:endParaRPr lang="en-US"/>
        </a:p>
      </dgm:t>
    </dgm:pt>
    <dgm:pt modelId="{10C50F70-0B66-47E0-92E9-FB667898CA34}" type="pres">
      <dgm:prSet presAssocID="{8AFD65A9-E673-4876-971F-9E2A165B8E8A}" presName="root1" presStyleCnt="0"/>
      <dgm:spPr/>
    </dgm:pt>
    <dgm:pt modelId="{AB231656-7396-4B93-8331-85F97028B091}" type="pres">
      <dgm:prSet presAssocID="{8AFD65A9-E673-4876-971F-9E2A165B8E8A}" presName="LevelOneTextNode" presStyleLbl="node0" presStyleIdx="0" presStyleCnt="1">
        <dgm:presLayoutVars>
          <dgm:chPref val="3"/>
        </dgm:presLayoutVars>
      </dgm:prSet>
      <dgm:spPr/>
      <dgm:t>
        <a:bodyPr/>
        <a:lstStyle/>
        <a:p>
          <a:endParaRPr lang="en-US"/>
        </a:p>
      </dgm:t>
    </dgm:pt>
    <dgm:pt modelId="{F2C5A756-418B-4848-8492-EE5296D8B78C}" type="pres">
      <dgm:prSet presAssocID="{8AFD65A9-E673-4876-971F-9E2A165B8E8A}" presName="level2hierChild" presStyleCnt="0"/>
      <dgm:spPr/>
    </dgm:pt>
    <dgm:pt modelId="{689244B1-189A-43DE-8219-CBE1884BDF91}" type="pres">
      <dgm:prSet presAssocID="{6F19592C-747C-425B-9F2B-EF2A1A71A912}" presName="conn2-1" presStyleLbl="parChTrans1D2" presStyleIdx="0" presStyleCnt="2"/>
      <dgm:spPr/>
      <dgm:t>
        <a:bodyPr/>
        <a:lstStyle/>
        <a:p>
          <a:endParaRPr lang="en-US"/>
        </a:p>
      </dgm:t>
    </dgm:pt>
    <dgm:pt modelId="{505D2CEE-53BA-4C9A-B00F-E434F190C295}" type="pres">
      <dgm:prSet presAssocID="{6F19592C-747C-425B-9F2B-EF2A1A71A912}" presName="connTx" presStyleLbl="parChTrans1D2" presStyleIdx="0" presStyleCnt="2"/>
      <dgm:spPr/>
      <dgm:t>
        <a:bodyPr/>
        <a:lstStyle/>
        <a:p>
          <a:endParaRPr lang="en-US"/>
        </a:p>
      </dgm:t>
    </dgm:pt>
    <dgm:pt modelId="{4F47CFE2-32F6-4C0B-814A-804DA314EF9F}" type="pres">
      <dgm:prSet presAssocID="{7CB71B7A-1A6B-45F0-8BA4-3ABA7257703C}" presName="root2" presStyleCnt="0"/>
      <dgm:spPr/>
    </dgm:pt>
    <dgm:pt modelId="{8EAA38C4-EB15-473D-BF69-41897D268C04}" type="pres">
      <dgm:prSet presAssocID="{7CB71B7A-1A6B-45F0-8BA4-3ABA7257703C}" presName="LevelTwoTextNode" presStyleLbl="node2" presStyleIdx="0" presStyleCnt="2" custScaleY="130288">
        <dgm:presLayoutVars>
          <dgm:chPref val="3"/>
        </dgm:presLayoutVars>
      </dgm:prSet>
      <dgm:spPr/>
      <dgm:t>
        <a:bodyPr/>
        <a:lstStyle/>
        <a:p>
          <a:endParaRPr lang="en-US"/>
        </a:p>
      </dgm:t>
    </dgm:pt>
    <dgm:pt modelId="{7242E75C-AE98-44EA-94BC-AD9713DD7C05}" type="pres">
      <dgm:prSet presAssocID="{7CB71B7A-1A6B-45F0-8BA4-3ABA7257703C}" presName="level3hierChild" presStyleCnt="0"/>
      <dgm:spPr/>
    </dgm:pt>
    <dgm:pt modelId="{BEAE11F1-2466-4C43-88D1-CFFF7680AD36}" type="pres">
      <dgm:prSet presAssocID="{C1320289-215C-4782-8D81-AA595924F027}" presName="conn2-1" presStyleLbl="parChTrans1D3" presStyleIdx="0" presStyleCnt="3"/>
      <dgm:spPr/>
      <dgm:t>
        <a:bodyPr/>
        <a:lstStyle/>
        <a:p>
          <a:endParaRPr lang="en-US"/>
        </a:p>
      </dgm:t>
    </dgm:pt>
    <dgm:pt modelId="{A3B9AF51-E66B-45E7-ABEE-A7DABE16A9D1}" type="pres">
      <dgm:prSet presAssocID="{C1320289-215C-4782-8D81-AA595924F027}" presName="connTx" presStyleLbl="parChTrans1D3" presStyleIdx="0" presStyleCnt="3"/>
      <dgm:spPr/>
      <dgm:t>
        <a:bodyPr/>
        <a:lstStyle/>
        <a:p>
          <a:endParaRPr lang="en-US"/>
        </a:p>
      </dgm:t>
    </dgm:pt>
    <dgm:pt modelId="{2FD33F2D-609C-45F4-A92E-F7542A4516C2}" type="pres">
      <dgm:prSet presAssocID="{0E5EE650-F14B-4993-8E99-9ECF10082633}" presName="root2" presStyleCnt="0"/>
      <dgm:spPr/>
    </dgm:pt>
    <dgm:pt modelId="{9076DD72-3DDB-4793-A4F2-1FCF98E93FE8}" type="pres">
      <dgm:prSet presAssocID="{0E5EE650-F14B-4993-8E99-9ECF10082633}" presName="LevelTwoTextNode" presStyleLbl="node3" presStyleIdx="0" presStyleCnt="3">
        <dgm:presLayoutVars>
          <dgm:chPref val="3"/>
        </dgm:presLayoutVars>
      </dgm:prSet>
      <dgm:spPr/>
      <dgm:t>
        <a:bodyPr/>
        <a:lstStyle/>
        <a:p>
          <a:endParaRPr lang="en-US"/>
        </a:p>
      </dgm:t>
    </dgm:pt>
    <dgm:pt modelId="{F5372097-C9A1-41AC-9AC5-8990A082844C}" type="pres">
      <dgm:prSet presAssocID="{0E5EE650-F14B-4993-8E99-9ECF10082633}" presName="level3hierChild" presStyleCnt="0"/>
      <dgm:spPr/>
    </dgm:pt>
    <dgm:pt modelId="{E35A7E64-8C3E-452C-A012-D89BD2E0898B}" type="pres">
      <dgm:prSet presAssocID="{895E5543-BE1E-4CC3-BA39-7ECB2D815BF7}" presName="conn2-1" presStyleLbl="parChTrans1D2" presStyleIdx="1" presStyleCnt="2"/>
      <dgm:spPr/>
      <dgm:t>
        <a:bodyPr/>
        <a:lstStyle/>
        <a:p>
          <a:endParaRPr lang="en-US"/>
        </a:p>
      </dgm:t>
    </dgm:pt>
    <dgm:pt modelId="{A30E82AD-BC23-48BD-92D2-353671943D99}" type="pres">
      <dgm:prSet presAssocID="{895E5543-BE1E-4CC3-BA39-7ECB2D815BF7}" presName="connTx" presStyleLbl="parChTrans1D2" presStyleIdx="1" presStyleCnt="2"/>
      <dgm:spPr/>
      <dgm:t>
        <a:bodyPr/>
        <a:lstStyle/>
        <a:p>
          <a:endParaRPr lang="en-US"/>
        </a:p>
      </dgm:t>
    </dgm:pt>
    <dgm:pt modelId="{51883DE0-B78E-4CA2-8167-65A1F656CB5E}" type="pres">
      <dgm:prSet presAssocID="{700CF070-F766-449A-BE79-28AF0C1CE715}" presName="root2" presStyleCnt="0"/>
      <dgm:spPr/>
    </dgm:pt>
    <dgm:pt modelId="{33B2049B-5BB5-403F-8754-F9E3FCD742B2}" type="pres">
      <dgm:prSet presAssocID="{700CF070-F766-449A-BE79-28AF0C1CE715}" presName="LevelTwoTextNode" presStyleLbl="node2" presStyleIdx="1" presStyleCnt="2" custScaleY="130231">
        <dgm:presLayoutVars>
          <dgm:chPref val="3"/>
        </dgm:presLayoutVars>
      </dgm:prSet>
      <dgm:spPr/>
      <dgm:t>
        <a:bodyPr/>
        <a:lstStyle/>
        <a:p>
          <a:endParaRPr lang="en-US"/>
        </a:p>
      </dgm:t>
    </dgm:pt>
    <dgm:pt modelId="{226E1519-C7E7-4248-8441-790CE84820E5}" type="pres">
      <dgm:prSet presAssocID="{700CF070-F766-449A-BE79-28AF0C1CE715}" presName="level3hierChild" presStyleCnt="0"/>
      <dgm:spPr/>
    </dgm:pt>
    <dgm:pt modelId="{F2E7D4F6-C749-40D0-913B-218B7F882A6E}" type="pres">
      <dgm:prSet presAssocID="{431FD004-7FB1-4B93-A113-71A7ED6CAE56}" presName="conn2-1" presStyleLbl="parChTrans1D3" presStyleIdx="1" presStyleCnt="3"/>
      <dgm:spPr/>
      <dgm:t>
        <a:bodyPr/>
        <a:lstStyle/>
        <a:p>
          <a:endParaRPr lang="en-US"/>
        </a:p>
      </dgm:t>
    </dgm:pt>
    <dgm:pt modelId="{6D168C47-063A-4B4F-A0E6-0505FD9E74BA}" type="pres">
      <dgm:prSet presAssocID="{431FD004-7FB1-4B93-A113-71A7ED6CAE56}" presName="connTx" presStyleLbl="parChTrans1D3" presStyleIdx="1" presStyleCnt="3"/>
      <dgm:spPr/>
      <dgm:t>
        <a:bodyPr/>
        <a:lstStyle/>
        <a:p>
          <a:endParaRPr lang="en-US"/>
        </a:p>
      </dgm:t>
    </dgm:pt>
    <dgm:pt modelId="{7E47B316-C465-438D-A9B0-B29DA89A57B0}" type="pres">
      <dgm:prSet presAssocID="{FF38A592-CB27-41A0-8393-970A433D9ECB}" presName="root2" presStyleCnt="0"/>
      <dgm:spPr/>
    </dgm:pt>
    <dgm:pt modelId="{E0D06463-DFAF-41E0-8211-CF85DFA2F2FE}" type="pres">
      <dgm:prSet presAssocID="{FF38A592-CB27-41A0-8393-970A433D9ECB}" presName="LevelTwoTextNode" presStyleLbl="node3" presStyleIdx="1" presStyleCnt="3">
        <dgm:presLayoutVars>
          <dgm:chPref val="3"/>
        </dgm:presLayoutVars>
      </dgm:prSet>
      <dgm:spPr/>
      <dgm:t>
        <a:bodyPr/>
        <a:lstStyle/>
        <a:p>
          <a:endParaRPr lang="en-US"/>
        </a:p>
      </dgm:t>
    </dgm:pt>
    <dgm:pt modelId="{9C872581-57FD-4E0B-91F1-41949B464721}" type="pres">
      <dgm:prSet presAssocID="{FF38A592-CB27-41A0-8393-970A433D9ECB}" presName="level3hierChild" presStyleCnt="0"/>
      <dgm:spPr/>
    </dgm:pt>
    <dgm:pt modelId="{638D5C97-C801-4DCA-931C-D7F04E30444F}" type="pres">
      <dgm:prSet presAssocID="{2F398EE3-EE93-4666-8DE2-A0BCC029113B}" presName="conn2-1" presStyleLbl="parChTrans1D4" presStyleIdx="0" presStyleCnt="2"/>
      <dgm:spPr/>
      <dgm:t>
        <a:bodyPr/>
        <a:lstStyle/>
        <a:p>
          <a:endParaRPr lang="en-US"/>
        </a:p>
      </dgm:t>
    </dgm:pt>
    <dgm:pt modelId="{411A283B-D1D4-4273-B433-0A3DE99148D2}" type="pres">
      <dgm:prSet presAssocID="{2F398EE3-EE93-4666-8DE2-A0BCC029113B}" presName="connTx" presStyleLbl="parChTrans1D4" presStyleIdx="0" presStyleCnt="2"/>
      <dgm:spPr/>
      <dgm:t>
        <a:bodyPr/>
        <a:lstStyle/>
        <a:p>
          <a:endParaRPr lang="en-US"/>
        </a:p>
      </dgm:t>
    </dgm:pt>
    <dgm:pt modelId="{D3CFC8CE-8DA5-499D-9DBB-4773793DFFCB}" type="pres">
      <dgm:prSet presAssocID="{94B197C2-49ED-41BF-AFBB-96F2CA5369A4}" presName="root2" presStyleCnt="0"/>
      <dgm:spPr/>
    </dgm:pt>
    <dgm:pt modelId="{166A15A5-39FF-4BF1-975F-B1E254B2E9A2}" type="pres">
      <dgm:prSet presAssocID="{94B197C2-49ED-41BF-AFBB-96F2CA5369A4}" presName="LevelTwoTextNode" presStyleLbl="node4" presStyleIdx="0" presStyleCnt="2">
        <dgm:presLayoutVars>
          <dgm:chPref val="3"/>
        </dgm:presLayoutVars>
      </dgm:prSet>
      <dgm:spPr/>
      <dgm:t>
        <a:bodyPr/>
        <a:lstStyle/>
        <a:p>
          <a:endParaRPr lang="en-US"/>
        </a:p>
      </dgm:t>
    </dgm:pt>
    <dgm:pt modelId="{42144680-A6C0-4579-A6EB-397E53E88374}" type="pres">
      <dgm:prSet presAssocID="{94B197C2-49ED-41BF-AFBB-96F2CA5369A4}" presName="level3hierChild" presStyleCnt="0"/>
      <dgm:spPr/>
    </dgm:pt>
    <dgm:pt modelId="{00DDB813-1F48-4C02-A0FD-D6D25249BBF2}" type="pres">
      <dgm:prSet presAssocID="{BF9335F9-57E9-4188-BF2D-CB95B4A928BD}" presName="conn2-1" presStyleLbl="parChTrans1D3" presStyleIdx="2" presStyleCnt="3"/>
      <dgm:spPr/>
      <dgm:t>
        <a:bodyPr/>
        <a:lstStyle/>
        <a:p>
          <a:endParaRPr lang="en-US"/>
        </a:p>
      </dgm:t>
    </dgm:pt>
    <dgm:pt modelId="{9F9A82FE-B368-4554-937D-83324C3FE889}" type="pres">
      <dgm:prSet presAssocID="{BF9335F9-57E9-4188-BF2D-CB95B4A928BD}" presName="connTx" presStyleLbl="parChTrans1D3" presStyleIdx="2" presStyleCnt="3"/>
      <dgm:spPr/>
      <dgm:t>
        <a:bodyPr/>
        <a:lstStyle/>
        <a:p>
          <a:endParaRPr lang="en-US"/>
        </a:p>
      </dgm:t>
    </dgm:pt>
    <dgm:pt modelId="{D08E835A-F7D7-4674-9F74-8A3AAF4DDDAB}" type="pres">
      <dgm:prSet presAssocID="{01855F32-4F6E-4966-8D97-815ECA417D7E}" presName="root2" presStyleCnt="0"/>
      <dgm:spPr/>
    </dgm:pt>
    <dgm:pt modelId="{7A6B3BF0-D523-4633-96D4-CEF254AEB215}" type="pres">
      <dgm:prSet presAssocID="{01855F32-4F6E-4966-8D97-815ECA417D7E}" presName="LevelTwoTextNode" presStyleLbl="node3" presStyleIdx="2" presStyleCnt="3">
        <dgm:presLayoutVars>
          <dgm:chPref val="3"/>
        </dgm:presLayoutVars>
      </dgm:prSet>
      <dgm:spPr/>
      <dgm:t>
        <a:bodyPr/>
        <a:lstStyle/>
        <a:p>
          <a:endParaRPr lang="en-US"/>
        </a:p>
      </dgm:t>
    </dgm:pt>
    <dgm:pt modelId="{B84F70E9-9731-4DFF-84E1-8E64DC35214A}" type="pres">
      <dgm:prSet presAssocID="{01855F32-4F6E-4966-8D97-815ECA417D7E}" presName="level3hierChild" presStyleCnt="0"/>
      <dgm:spPr/>
    </dgm:pt>
    <dgm:pt modelId="{CE07C25A-7CBA-4413-81DC-57486534CB39}" type="pres">
      <dgm:prSet presAssocID="{2F67977E-B841-4419-BCC8-06D043600C25}" presName="conn2-1" presStyleLbl="parChTrans1D4" presStyleIdx="1" presStyleCnt="2"/>
      <dgm:spPr/>
      <dgm:t>
        <a:bodyPr/>
        <a:lstStyle/>
        <a:p>
          <a:endParaRPr lang="en-US"/>
        </a:p>
      </dgm:t>
    </dgm:pt>
    <dgm:pt modelId="{C5B1146B-E57A-44D2-BEB8-28888840EA32}" type="pres">
      <dgm:prSet presAssocID="{2F67977E-B841-4419-BCC8-06D043600C25}" presName="connTx" presStyleLbl="parChTrans1D4" presStyleIdx="1" presStyleCnt="2"/>
      <dgm:spPr/>
      <dgm:t>
        <a:bodyPr/>
        <a:lstStyle/>
        <a:p>
          <a:endParaRPr lang="en-US"/>
        </a:p>
      </dgm:t>
    </dgm:pt>
    <dgm:pt modelId="{B94E6FD3-948A-4C3E-AE2A-0E22DAAC14C0}" type="pres">
      <dgm:prSet presAssocID="{D18A66AD-D6F2-4D83-8CFE-98C65359FBE8}" presName="root2" presStyleCnt="0"/>
      <dgm:spPr/>
    </dgm:pt>
    <dgm:pt modelId="{178A9673-F4E1-4D66-ACE1-C9ADC4EEB18C}" type="pres">
      <dgm:prSet presAssocID="{D18A66AD-D6F2-4D83-8CFE-98C65359FBE8}" presName="LevelTwoTextNode" presStyleLbl="node4" presStyleIdx="1" presStyleCnt="2">
        <dgm:presLayoutVars>
          <dgm:chPref val="3"/>
        </dgm:presLayoutVars>
      </dgm:prSet>
      <dgm:spPr/>
      <dgm:t>
        <a:bodyPr/>
        <a:lstStyle/>
        <a:p>
          <a:endParaRPr lang="en-US"/>
        </a:p>
      </dgm:t>
    </dgm:pt>
    <dgm:pt modelId="{6740883D-4ECB-4C07-AE1A-9120E595AC7F}" type="pres">
      <dgm:prSet presAssocID="{D18A66AD-D6F2-4D83-8CFE-98C65359FBE8}" presName="level3hierChild" presStyleCnt="0"/>
      <dgm:spPr/>
    </dgm:pt>
  </dgm:ptLst>
  <dgm:cxnLst>
    <dgm:cxn modelId="{A86953FD-9DC4-49E0-827F-660EFD88507E}" type="presOf" srcId="{C1320289-215C-4782-8D81-AA595924F027}" destId="{A3B9AF51-E66B-45E7-ABEE-A7DABE16A9D1}" srcOrd="1" destOrd="0" presId="urn:microsoft.com/office/officeart/2005/8/layout/hierarchy2"/>
    <dgm:cxn modelId="{BA03E22E-36F4-425A-89E8-D657753BCF68}" srcId="{700CF070-F766-449A-BE79-28AF0C1CE715}" destId="{FF38A592-CB27-41A0-8393-970A433D9ECB}" srcOrd="0" destOrd="0" parTransId="{431FD004-7FB1-4B93-A113-71A7ED6CAE56}" sibTransId="{300498DE-6665-4AD7-B4AF-6E2E06CA457E}"/>
    <dgm:cxn modelId="{CF3BFAE9-90EB-4A1E-BF63-8837A1419DC0}" type="presOf" srcId="{FF38A592-CB27-41A0-8393-970A433D9ECB}" destId="{E0D06463-DFAF-41E0-8211-CF85DFA2F2FE}" srcOrd="0" destOrd="0" presId="urn:microsoft.com/office/officeart/2005/8/layout/hierarchy2"/>
    <dgm:cxn modelId="{D238250A-858F-4C6A-9BF6-5EAB0CF578BA}" type="presOf" srcId="{895E5543-BE1E-4CC3-BA39-7ECB2D815BF7}" destId="{A30E82AD-BC23-48BD-92D2-353671943D99}" srcOrd="1" destOrd="0" presId="urn:microsoft.com/office/officeart/2005/8/layout/hierarchy2"/>
    <dgm:cxn modelId="{17E056E3-25F2-46CA-A272-028C244063E4}" srcId="{8AFD65A9-E673-4876-971F-9E2A165B8E8A}" destId="{700CF070-F766-449A-BE79-28AF0C1CE715}" srcOrd="1" destOrd="0" parTransId="{895E5543-BE1E-4CC3-BA39-7ECB2D815BF7}" sibTransId="{AA8CDC9C-FA94-4D03-9275-4DA69E50D0DD}"/>
    <dgm:cxn modelId="{D373B5A5-BE49-4A32-9EAF-828B411DC174}" srcId="{7CB71B7A-1A6B-45F0-8BA4-3ABA7257703C}" destId="{0E5EE650-F14B-4993-8E99-9ECF10082633}" srcOrd="0" destOrd="0" parTransId="{C1320289-215C-4782-8D81-AA595924F027}" sibTransId="{7D35287F-F1D0-4F1B-8F76-F0E46A6DDC4C}"/>
    <dgm:cxn modelId="{9161669B-EB80-46F5-BBFD-0C90EED16BAA}" srcId="{FF38A592-CB27-41A0-8393-970A433D9ECB}" destId="{94B197C2-49ED-41BF-AFBB-96F2CA5369A4}" srcOrd="0" destOrd="0" parTransId="{2F398EE3-EE93-4666-8DE2-A0BCC029113B}" sibTransId="{B7EDCDBD-8EBD-44F6-91F9-B4FDD15C7644}"/>
    <dgm:cxn modelId="{4D2DFBF0-DE68-4160-AC6E-AD8ADB7BBCFD}" type="presOf" srcId="{2F67977E-B841-4419-BCC8-06D043600C25}" destId="{CE07C25A-7CBA-4413-81DC-57486534CB39}" srcOrd="0" destOrd="0" presId="urn:microsoft.com/office/officeart/2005/8/layout/hierarchy2"/>
    <dgm:cxn modelId="{ED550B86-5EF2-4519-B426-4F91ADA3B807}" type="presOf" srcId="{2F398EE3-EE93-4666-8DE2-A0BCC029113B}" destId="{638D5C97-C801-4DCA-931C-D7F04E30444F}" srcOrd="0" destOrd="0" presId="urn:microsoft.com/office/officeart/2005/8/layout/hierarchy2"/>
    <dgm:cxn modelId="{24A50F9C-FEC8-422D-9EAB-D0DF50659085}" type="presOf" srcId="{700CF070-F766-449A-BE79-28AF0C1CE715}" destId="{33B2049B-5BB5-403F-8754-F9E3FCD742B2}" srcOrd="0" destOrd="0" presId="urn:microsoft.com/office/officeart/2005/8/layout/hierarchy2"/>
    <dgm:cxn modelId="{A32EB34C-0596-4945-BCE5-159A90975C2D}" type="presOf" srcId="{431FD004-7FB1-4B93-A113-71A7ED6CAE56}" destId="{6D168C47-063A-4B4F-A0E6-0505FD9E74BA}" srcOrd="1" destOrd="0" presId="urn:microsoft.com/office/officeart/2005/8/layout/hierarchy2"/>
    <dgm:cxn modelId="{0F5F2D92-190B-4363-98B8-8761ECB91926}" type="presOf" srcId="{8AFD65A9-E673-4876-971F-9E2A165B8E8A}" destId="{AB231656-7396-4B93-8331-85F97028B091}" srcOrd="0" destOrd="0" presId="urn:microsoft.com/office/officeart/2005/8/layout/hierarchy2"/>
    <dgm:cxn modelId="{FD363A91-B82E-4A0D-8BA9-090A7B78511E}" type="presOf" srcId="{D18A66AD-D6F2-4D83-8CFE-98C65359FBE8}" destId="{178A9673-F4E1-4D66-ACE1-C9ADC4EEB18C}" srcOrd="0" destOrd="0" presId="urn:microsoft.com/office/officeart/2005/8/layout/hierarchy2"/>
    <dgm:cxn modelId="{79F2B936-6EBF-409A-AAF6-2AF1FBF41AE7}" srcId="{01855F32-4F6E-4966-8D97-815ECA417D7E}" destId="{D18A66AD-D6F2-4D83-8CFE-98C65359FBE8}" srcOrd="0" destOrd="0" parTransId="{2F67977E-B841-4419-BCC8-06D043600C25}" sibTransId="{9DFE1739-4030-44B4-95E5-224BF811AE27}"/>
    <dgm:cxn modelId="{5619DECB-6B1E-4C86-BB1C-ECEEE42B89D3}" type="presOf" srcId="{C1320289-215C-4782-8D81-AA595924F027}" destId="{BEAE11F1-2466-4C43-88D1-CFFF7680AD36}" srcOrd="0" destOrd="0" presId="urn:microsoft.com/office/officeart/2005/8/layout/hierarchy2"/>
    <dgm:cxn modelId="{E360C157-7DB8-4470-B8BD-0505B5EABA53}" type="presOf" srcId="{6F19592C-747C-425B-9F2B-EF2A1A71A912}" destId="{689244B1-189A-43DE-8219-CBE1884BDF91}" srcOrd="0" destOrd="0" presId="urn:microsoft.com/office/officeart/2005/8/layout/hierarchy2"/>
    <dgm:cxn modelId="{08B7A185-C106-4474-92E4-252CFBDDD69A}" type="presOf" srcId="{BF9335F9-57E9-4188-BF2D-CB95B4A928BD}" destId="{9F9A82FE-B368-4554-937D-83324C3FE889}" srcOrd="1" destOrd="0" presId="urn:microsoft.com/office/officeart/2005/8/layout/hierarchy2"/>
    <dgm:cxn modelId="{D464553D-6EA1-4C27-B6ED-B821549B5FD6}" srcId="{AEC0658B-E00D-4BF6-AF3E-1476A10468FF}" destId="{8AFD65A9-E673-4876-971F-9E2A165B8E8A}" srcOrd="0" destOrd="0" parTransId="{C08563B2-DBD5-450D-B78D-45ED3F6C097D}" sibTransId="{DF3318EE-DFF9-4BD9-8497-C7AEF6128B9C}"/>
    <dgm:cxn modelId="{209ABB23-E889-471E-A39B-2EEDECC8D6D1}" type="presOf" srcId="{BF9335F9-57E9-4188-BF2D-CB95B4A928BD}" destId="{00DDB813-1F48-4C02-A0FD-D6D25249BBF2}" srcOrd="0" destOrd="0" presId="urn:microsoft.com/office/officeart/2005/8/layout/hierarchy2"/>
    <dgm:cxn modelId="{325E6FCD-0456-4030-A87D-DF80CAF667D1}" type="presOf" srcId="{94B197C2-49ED-41BF-AFBB-96F2CA5369A4}" destId="{166A15A5-39FF-4BF1-975F-B1E254B2E9A2}" srcOrd="0" destOrd="0" presId="urn:microsoft.com/office/officeart/2005/8/layout/hierarchy2"/>
    <dgm:cxn modelId="{E826A221-F1C3-413B-8096-31FB73693FCC}" srcId="{8AFD65A9-E673-4876-971F-9E2A165B8E8A}" destId="{7CB71B7A-1A6B-45F0-8BA4-3ABA7257703C}" srcOrd="0" destOrd="0" parTransId="{6F19592C-747C-425B-9F2B-EF2A1A71A912}" sibTransId="{E41D6D93-38D8-49CB-9F9F-1F6526FB7E6C}"/>
    <dgm:cxn modelId="{1B91C98B-E34D-4B0B-906C-301D555A6064}" type="presOf" srcId="{2F67977E-B841-4419-BCC8-06D043600C25}" destId="{C5B1146B-E57A-44D2-BEB8-28888840EA32}" srcOrd="1" destOrd="0" presId="urn:microsoft.com/office/officeart/2005/8/layout/hierarchy2"/>
    <dgm:cxn modelId="{4E381FFB-C0D8-4487-88EA-BF689393A326}" type="presOf" srcId="{0E5EE650-F14B-4993-8E99-9ECF10082633}" destId="{9076DD72-3DDB-4793-A4F2-1FCF98E93FE8}" srcOrd="0" destOrd="0" presId="urn:microsoft.com/office/officeart/2005/8/layout/hierarchy2"/>
    <dgm:cxn modelId="{4EB78CC7-EEDE-431F-BDB0-14ADD524338D}" type="presOf" srcId="{895E5543-BE1E-4CC3-BA39-7ECB2D815BF7}" destId="{E35A7E64-8C3E-452C-A012-D89BD2E0898B}" srcOrd="0" destOrd="0" presId="urn:microsoft.com/office/officeart/2005/8/layout/hierarchy2"/>
    <dgm:cxn modelId="{4681FA82-FB61-4AC5-9DB8-D0207523F4C5}" type="presOf" srcId="{AEC0658B-E00D-4BF6-AF3E-1476A10468FF}" destId="{6350BAC8-91F6-4C90-8801-E94E6F3E06D2}" srcOrd="0" destOrd="0" presId="urn:microsoft.com/office/officeart/2005/8/layout/hierarchy2"/>
    <dgm:cxn modelId="{6BEB8316-B59B-4556-8529-CB7C8FF5B9A5}" type="presOf" srcId="{01855F32-4F6E-4966-8D97-815ECA417D7E}" destId="{7A6B3BF0-D523-4633-96D4-CEF254AEB215}" srcOrd="0" destOrd="0" presId="urn:microsoft.com/office/officeart/2005/8/layout/hierarchy2"/>
    <dgm:cxn modelId="{42EB5B53-F652-46D4-9F5F-B0943339B4C4}" type="presOf" srcId="{7CB71B7A-1A6B-45F0-8BA4-3ABA7257703C}" destId="{8EAA38C4-EB15-473D-BF69-41897D268C04}" srcOrd="0" destOrd="0" presId="urn:microsoft.com/office/officeart/2005/8/layout/hierarchy2"/>
    <dgm:cxn modelId="{7C610B9F-30E4-45C2-A1DB-D5CB7DEE0A91}" type="presOf" srcId="{431FD004-7FB1-4B93-A113-71A7ED6CAE56}" destId="{F2E7D4F6-C749-40D0-913B-218B7F882A6E}" srcOrd="0" destOrd="0" presId="urn:microsoft.com/office/officeart/2005/8/layout/hierarchy2"/>
    <dgm:cxn modelId="{4036FD74-964F-4C81-9D87-E1C731C61E62}" srcId="{700CF070-F766-449A-BE79-28AF0C1CE715}" destId="{01855F32-4F6E-4966-8D97-815ECA417D7E}" srcOrd="1" destOrd="0" parTransId="{BF9335F9-57E9-4188-BF2D-CB95B4A928BD}" sibTransId="{E2549CDE-DDCA-4BDF-82FA-638B36F60C3E}"/>
    <dgm:cxn modelId="{65CD516C-0BEE-4E62-8AA3-4E9068FDF972}" type="presOf" srcId="{2F398EE3-EE93-4666-8DE2-A0BCC029113B}" destId="{411A283B-D1D4-4273-B433-0A3DE99148D2}" srcOrd="1" destOrd="0" presId="urn:microsoft.com/office/officeart/2005/8/layout/hierarchy2"/>
    <dgm:cxn modelId="{C15616EB-1EBB-46AE-BE14-E0B4B4919217}" type="presOf" srcId="{6F19592C-747C-425B-9F2B-EF2A1A71A912}" destId="{505D2CEE-53BA-4C9A-B00F-E434F190C295}" srcOrd="1" destOrd="0" presId="urn:microsoft.com/office/officeart/2005/8/layout/hierarchy2"/>
    <dgm:cxn modelId="{ED7C50E3-97CC-43ED-9803-6434FC36CFFF}" type="presParOf" srcId="{6350BAC8-91F6-4C90-8801-E94E6F3E06D2}" destId="{10C50F70-0B66-47E0-92E9-FB667898CA34}" srcOrd="0" destOrd="0" presId="urn:microsoft.com/office/officeart/2005/8/layout/hierarchy2"/>
    <dgm:cxn modelId="{B8DA0897-CC8A-464A-850E-02D2DDC4AC2E}" type="presParOf" srcId="{10C50F70-0B66-47E0-92E9-FB667898CA34}" destId="{AB231656-7396-4B93-8331-85F97028B091}" srcOrd="0" destOrd="0" presId="urn:microsoft.com/office/officeart/2005/8/layout/hierarchy2"/>
    <dgm:cxn modelId="{F016AE48-7665-4BF4-A5D5-ACDDE112B550}" type="presParOf" srcId="{10C50F70-0B66-47E0-92E9-FB667898CA34}" destId="{F2C5A756-418B-4848-8492-EE5296D8B78C}" srcOrd="1" destOrd="0" presId="urn:microsoft.com/office/officeart/2005/8/layout/hierarchy2"/>
    <dgm:cxn modelId="{702969F9-AB3F-46C2-96C4-508212776BCA}" type="presParOf" srcId="{F2C5A756-418B-4848-8492-EE5296D8B78C}" destId="{689244B1-189A-43DE-8219-CBE1884BDF91}" srcOrd="0" destOrd="0" presId="urn:microsoft.com/office/officeart/2005/8/layout/hierarchy2"/>
    <dgm:cxn modelId="{7518CDF1-7C77-4B77-9C0F-EA4B2A2BE287}" type="presParOf" srcId="{689244B1-189A-43DE-8219-CBE1884BDF91}" destId="{505D2CEE-53BA-4C9A-B00F-E434F190C295}" srcOrd="0" destOrd="0" presId="urn:microsoft.com/office/officeart/2005/8/layout/hierarchy2"/>
    <dgm:cxn modelId="{6F2D8CC2-D9E2-4309-83A8-8855BACAE75D}" type="presParOf" srcId="{F2C5A756-418B-4848-8492-EE5296D8B78C}" destId="{4F47CFE2-32F6-4C0B-814A-804DA314EF9F}" srcOrd="1" destOrd="0" presId="urn:microsoft.com/office/officeart/2005/8/layout/hierarchy2"/>
    <dgm:cxn modelId="{D6DCFC28-17F5-494D-8C31-329E0DE86E38}" type="presParOf" srcId="{4F47CFE2-32F6-4C0B-814A-804DA314EF9F}" destId="{8EAA38C4-EB15-473D-BF69-41897D268C04}" srcOrd="0" destOrd="0" presId="urn:microsoft.com/office/officeart/2005/8/layout/hierarchy2"/>
    <dgm:cxn modelId="{469C1FE5-F6D3-4C46-9156-C61F7570CCB5}" type="presParOf" srcId="{4F47CFE2-32F6-4C0B-814A-804DA314EF9F}" destId="{7242E75C-AE98-44EA-94BC-AD9713DD7C05}" srcOrd="1" destOrd="0" presId="urn:microsoft.com/office/officeart/2005/8/layout/hierarchy2"/>
    <dgm:cxn modelId="{42945F35-EBC5-4886-ADDC-2536DA118A17}" type="presParOf" srcId="{7242E75C-AE98-44EA-94BC-AD9713DD7C05}" destId="{BEAE11F1-2466-4C43-88D1-CFFF7680AD36}" srcOrd="0" destOrd="0" presId="urn:microsoft.com/office/officeart/2005/8/layout/hierarchy2"/>
    <dgm:cxn modelId="{9C59CAAB-245A-42FD-BADB-9F739A021198}" type="presParOf" srcId="{BEAE11F1-2466-4C43-88D1-CFFF7680AD36}" destId="{A3B9AF51-E66B-45E7-ABEE-A7DABE16A9D1}" srcOrd="0" destOrd="0" presId="urn:microsoft.com/office/officeart/2005/8/layout/hierarchy2"/>
    <dgm:cxn modelId="{88879ECE-8F69-4B8E-9916-657D762EF0D9}" type="presParOf" srcId="{7242E75C-AE98-44EA-94BC-AD9713DD7C05}" destId="{2FD33F2D-609C-45F4-A92E-F7542A4516C2}" srcOrd="1" destOrd="0" presId="urn:microsoft.com/office/officeart/2005/8/layout/hierarchy2"/>
    <dgm:cxn modelId="{92728A2D-584A-4D03-BB41-A24CF1F20D73}" type="presParOf" srcId="{2FD33F2D-609C-45F4-A92E-F7542A4516C2}" destId="{9076DD72-3DDB-4793-A4F2-1FCF98E93FE8}" srcOrd="0" destOrd="0" presId="urn:microsoft.com/office/officeart/2005/8/layout/hierarchy2"/>
    <dgm:cxn modelId="{AC79B6B9-388B-46DC-A757-54C247295975}" type="presParOf" srcId="{2FD33F2D-609C-45F4-A92E-F7542A4516C2}" destId="{F5372097-C9A1-41AC-9AC5-8990A082844C}" srcOrd="1" destOrd="0" presId="urn:microsoft.com/office/officeart/2005/8/layout/hierarchy2"/>
    <dgm:cxn modelId="{939C4022-3516-4815-BFA4-ED107F0FA702}" type="presParOf" srcId="{F2C5A756-418B-4848-8492-EE5296D8B78C}" destId="{E35A7E64-8C3E-452C-A012-D89BD2E0898B}" srcOrd="2" destOrd="0" presId="urn:microsoft.com/office/officeart/2005/8/layout/hierarchy2"/>
    <dgm:cxn modelId="{CD9935B4-852F-4BB5-9B79-2791B30BF873}" type="presParOf" srcId="{E35A7E64-8C3E-452C-A012-D89BD2E0898B}" destId="{A30E82AD-BC23-48BD-92D2-353671943D99}" srcOrd="0" destOrd="0" presId="urn:microsoft.com/office/officeart/2005/8/layout/hierarchy2"/>
    <dgm:cxn modelId="{B0934406-A66B-4737-B6B1-7F96CFD5F08A}" type="presParOf" srcId="{F2C5A756-418B-4848-8492-EE5296D8B78C}" destId="{51883DE0-B78E-4CA2-8167-65A1F656CB5E}" srcOrd="3" destOrd="0" presId="urn:microsoft.com/office/officeart/2005/8/layout/hierarchy2"/>
    <dgm:cxn modelId="{6E16EE40-7625-4C22-87BD-1B351452393A}" type="presParOf" srcId="{51883DE0-B78E-4CA2-8167-65A1F656CB5E}" destId="{33B2049B-5BB5-403F-8754-F9E3FCD742B2}" srcOrd="0" destOrd="0" presId="urn:microsoft.com/office/officeart/2005/8/layout/hierarchy2"/>
    <dgm:cxn modelId="{F9386424-D14D-4665-AE14-ACD520E901F4}" type="presParOf" srcId="{51883DE0-B78E-4CA2-8167-65A1F656CB5E}" destId="{226E1519-C7E7-4248-8441-790CE84820E5}" srcOrd="1" destOrd="0" presId="urn:microsoft.com/office/officeart/2005/8/layout/hierarchy2"/>
    <dgm:cxn modelId="{464F55C4-0436-486E-9DB9-72D6FF391C5F}" type="presParOf" srcId="{226E1519-C7E7-4248-8441-790CE84820E5}" destId="{F2E7D4F6-C749-40D0-913B-218B7F882A6E}" srcOrd="0" destOrd="0" presId="urn:microsoft.com/office/officeart/2005/8/layout/hierarchy2"/>
    <dgm:cxn modelId="{BB077149-ADC4-4E46-B68E-AD177131D0B0}" type="presParOf" srcId="{F2E7D4F6-C749-40D0-913B-218B7F882A6E}" destId="{6D168C47-063A-4B4F-A0E6-0505FD9E74BA}" srcOrd="0" destOrd="0" presId="urn:microsoft.com/office/officeart/2005/8/layout/hierarchy2"/>
    <dgm:cxn modelId="{583FEF9D-40DA-4662-92EF-C989DEE32CE4}" type="presParOf" srcId="{226E1519-C7E7-4248-8441-790CE84820E5}" destId="{7E47B316-C465-438D-A9B0-B29DA89A57B0}" srcOrd="1" destOrd="0" presId="urn:microsoft.com/office/officeart/2005/8/layout/hierarchy2"/>
    <dgm:cxn modelId="{BC8A4BF1-5704-4002-92E0-3D87DACEAABE}" type="presParOf" srcId="{7E47B316-C465-438D-A9B0-B29DA89A57B0}" destId="{E0D06463-DFAF-41E0-8211-CF85DFA2F2FE}" srcOrd="0" destOrd="0" presId="urn:microsoft.com/office/officeart/2005/8/layout/hierarchy2"/>
    <dgm:cxn modelId="{A8817F07-0922-43FA-A227-E8BDEC3623D3}" type="presParOf" srcId="{7E47B316-C465-438D-A9B0-B29DA89A57B0}" destId="{9C872581-57FD-4E0B-91F1-41949B464721}" srcOrd="1" destOrd="0" presId="urn:microsoft.com/office/officeart/2005/8/layout/hierarchy2"/>
    <dgm:cxn modelId="{CF80A288-5F64-4FD8-8D62-6745052E9802}" type="presParOf" srcId="{9C872581-57FD-4E0B-91F1-41949B464721}" destId="{638D5C97-C801-4DCA-931C-D7F04E30444F}" srcOrd="0" destOrd="0" presId="urn:microsoft.com/office/officeart/2005/8/layout/hierarchy2"/>
    <dgm:cxn modelId="{41D0F4F4-E089-42F3-A3F6-32A42570A895}" type="presParOf" srcId="{638D5C97-C801-4DCA-931C-D7F04E30444F}" destId="{411A283B-D1D4-4273-B433-0A3DE99148D2}" srcOrd="0" destOrd="0" presId="urn:microsoft.com/office/officeart/2005/8/layout/hierarchy2"/>
    <dgm:cxn modelId="{7F8B0D14-EC39-4645-BE76-CE4E13B9EF10}" type="presParOf" srcId="{9C872581-57FD-4E0B-91F1-41949B464721}" destId="{D3CFC8CE-8DA5-499D-9DBB-4773793DFFCB}" srcOrd="1" destOrd="0" presId="urn:microsoft.com/office/officeart/2005/8/layout/hierarchy2"/>
    <dgm:cxn modelId="{A72A9223-45B2-41BD-A0EC-E5C882F0DA85}" type="presParOf" srcId="{D3CFC8CE-8DA5-499D-9DBB-4773793DFFCB}" destId="{166A15A5-39FF-4BF1-975F-B1E254B2E9A2}" srcOrd="0" destOrd="0" presId="urn:microsoft.com/office/officeart/2005/8/layout/hierarchy2"/>
    <dgm:cxn modelId="{CE43EC3A-0ED1-4AB7-82BD-2EF33D896EC2}" type="presParOf" srcId="{D3CFC8CE-8DA5-499D-9DBB-4773793DFFCB}" destId="{42144680-A6C0-4579-A6EB-397E53E88374}" srcOrd="1" destOrd="0" presId="urn:microsoft.com/office/officeart/2005/8/layout/hierarchy2"/>
    <dgm:cxn modelId="{76EAA058-1748-48DE-85A3-BE2A2B449C00}" type="presParOf" srcId="{226E1519-C7E7-4248-8441-790CE84820E5}" destId="{00DDB813-1F48-4C02-A0FD-D6D25249BBF2}" srcOrd="2" destOrd="0" presId="urn:microsoft.com/office/officeart/2005/8/layout/hierarchy2"/>
    <dgm:cxn modelId="{E60B71B3-E93D-4D35-B3A9-9AB0147A944F}" type="presParOf" srcId="{00DDB813-1F48-4C02-A0FD-D6D25249BBF2}" destId="{9F9A82FE-B368-4554-937D-83324C3FE889}" srcOrd="0" destOrd="0" presId="urn:microsoft.com/office/officeart/2005/8/layout/hierarchy2"/>
    <dgm:cxn modelId="{0B42F140-E8EF-4321-856E-9D73E63DF23F}" type="presParOf" srcId="{226E1519-C7E7-4248-8441-790CE84820E5}" destId="{D08E835A-F7D7-4674-9F74-8A3AAF4DDDAB}" srcOrd="3" destOrd="0" presId="urn:microsoft.com/office/officeart/2005/8/layout/hierarchy2"/>
    <dgm:cxn modelId="{D9E0D6E3-29C9-4228-8CD1-696F37D71F8C}" type="presParOf" srcId="{D08E835A-F7D7-4674-9F74-8A3AAF4DDDAB}" destId="{7A6B3BF0-D523-4633-96D4-CEF254AEB215}" srcOrd="0" destOrd="0" presId="urn:microsoft.com/office/officeart/2005/8/layout/hierarchy2"/>
    <dgm:cxn modelId="{36C1E881-4463-4D91-98F6-03B0B07E7966}" type="presParOf" srcId="{D08E835A-F7D7-4674-9F74-8A3AAF4DDDAB}" destId="{B84F70E9-9731-4DFF-84E1-8E64DC35214A}" srcOrd="1" destOrd="0" presId="urn:microsoft.com/office/officeart/2005/8/layout/hierarchy2"/>
    <dgm:cxn modelId="{E3AC9967-6B38-47FC-B04A-B13FC9EC9D4D}" type="presParOf" srcId="{B84F70E9-9731-4DFF-84E1-8E64DC35214A}" destId="{CE07C25A-7CBA-4413-81DC-57486534CB39}" srcOrd="0" destOrd="0" presId="urn:microsoft.com/office/officeart/2005/8/layout/hierarchy2"/>
    <dgm:cxn modelId="{5984A919-2020-4B78-800F-EBAF43BF1A78}" type="presParOf" srcId="{CE07C25A-7CBA-4413-81DC-57486534CB39}" destId="{C5B1146B-E57A-44D2-BEB8-28888840EA32}" srcOrd="0" destOrd="0" presId="urn:microsoft.com/office/officeart/2005/8/layout/hierarchy2"/>
    <dgm:cxn modelId="{76F9F9C1-4CC5-4E0A-8E60-80090071533A}" type="presParOf" srcId="{B84F70E9-9731-4DFF-84E1-8E64DC35214A}" destId="{B94E6FD3-948A-4C3E-AE2A-0E22DAAC14C0}" srcOrd="1" destOrd="0" presId="urn:microsoft.com/office/officeart/2005/8/layout/hierarchy2"/>
    <dgm:cxn modelId="{65E33481-907E-4AE4-A2AA-4CBB85339170}" type="presParOf" srcId="{B94E6FD3-948A-4C3E-AE2A-0E22DAAC14C0}" destId="{178A9673-F4E1-4D66-ACE1-C9ADC4EEB18C}" srcOrd="0" destOrd="0" presId="urn:microsoft.com/office/officeart/2005/8/layout/hierarchy2"/>
    <dgm:cxn modelId="{2AB25C47-389C-40AB-BBF2-5263BBF0E5B5}" type="presParOf" srcId="{B94E6FD3-948A-4C3E-AE2A-0E22DAAC14C0}" destId="{6740883D-4ECB-4C07-AE1A-9120E595AC7F}"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FB86A6A-5A13-4CAC-B5EF-856F14A81E47}" type="doc">
      <dgm:prSet loTypeId="urn:microsoft.com/office/officeart/2005/8/layout/process4" loCatId="list" qsTypeId="urn:microsoft.com/office/officeart/2005/8/quickstyle/simple1" qsCatId="simple" csTypeId="urn:microsoft.com/office/officeart/2005/8/colors/accent1_1" csCatId="accent1" phldr="1"/>
      <dgm:spPr/>
      <dgm:t>
        <a:bodyPr/>
        <a:lstStyle/>
        <a:p>
          <a:endParaRPr lang="en-US"/>
        </a:p>
      </dgm:t>
    </dgm:pt>
    <dgm:pt modelId="{6377AB5F-0789-4A9B-97EC-3EE9AED7A043}">
      <dgm:prSet phldrT="[Text]"/>
      <dgm:spPr/>
      <dgm:t>
        <a:bodyPr/>
        <a:lstStyle/>
        <a:p>
          <a:r>
            <a:rPr lang="en-US" i="1" dirty="0" smtClean="0"/>
            <a:t>Where tax is required to be deducted at source under the provisions of Chapter XVIIB, other than sections 192, 192A, 194B, 194BB, 194LBC or 194N on any sum / income / amount paid / payable / credited, by deductee to a specified person</a:t>
          </a:r>
          <a:endParaRPr lang="en-US" dirty="0"/>
        </a:p>
      </dgm:t>
    </dgm:pt>
    <dgm:pt modelId="{88952540-D764-4A32-9311-B38FBCC8631C}" type="parTrans" cxnId="{0D1C51B5-AF85-42B3-B0F3-56CF7A3DF34A}">
      <dgm:prSet/>
      <dgm:spPr/>
      <dgm:t>
        <a:bodyPr/>
        <a:lstStyle/>
        <a:p>
          <a:endParaRPr lang="en-US"/>
        </a:p>
      </dgm:t>
    </dgm:pt>
    <dgm:pt modelId="{6C665F0D-0795-4A0A-82FB-48D1D1F63C2D}" type="sibTrans" cxnId="{0D1C51B5-AF85-42B3-B0F3-56CF7A3DF34A}">
      <dgm:prSet/>
      <dgm:spPr/>
      <dgm:t>
        <a:bodyPr/>
        <a:lstStyle/>
        <a:p>
          <a:endParaRPr lang="en-US"/>
        </a:p>
      </dgm:t>
    </dgm:pt>
    <dgm:pt modelId="{BCEAF2F7-55E0-4367-8869-FC683D86B3BB}">
      <dgm:prSet phldrT="[Text]" custT="1"/>
      <dgm:spPr/>
      <dgm:t>
        <a:bodyPr/>
        <a:lstStyle/>
        <a:p>
          <a:r>
            <a:rPr lang="en-US" sz="1600" i="1" dirty="0" smtClean="0"/>
            <a:t>“specified person” means a person who has not filed the returns of income for both of the two assessment years relevant to the two previous years immediately prior to the previous year in which tax is required to be deducted, for which the time limit of filing return of income under sub-section (1) of section 139 has expired; and </a:t>
          </a:r>
          <a:endParaRPr lang="en-US" sz="1600" dirty="0"/>
        </a:p>
      </dgm:t>
    </dgm:pt>
    <dgm:pt modelId="{A396FBFD-1012-4641-B251-1EA934D6D55D}" type="parTrans" cxnId="{A5388EB3-C082-41F7-9025-F46D244A33B2}">
      <dgm:prSet/>
      <dgm:spPr/>
      <dgm:t>
        <a:bodyPr/>
        <a:lstStyle/>
        <a:p>
          <a:endParaRPr lang="en-US"/>
        </a:p>
      </dgm:t>
    </dgm:pt>
    <dgm:pt modelId="{90399523-1EF1-47A9-8327-81A33EB13B8E}" type="sibTrans" cxnId="{A5388EB3-C082-41F7-9025-F46D244A33B2}">
      <dgm:prSet/>
      <dgm:spPr/>
      <dgm:t>
        <a:bodyPr/>
        <a:lstStyle/>
        <a:p>
          <a:endParaRPr lang="en-US"/>
        </a:p>
      </dgm:t>
    </dgm:pt>
    <dgm:pt modelId="{9750BE97-70B3-4B28-BA1E-9D1FAED9F564}">
      <dgm:prSet phldrT="[Text]"/>
      <dgm:spPr/>
      <dgm:t>
        <a:bodyPr/>
        <a:lstStyle/>
        <a:p>
          <a:r>
            <a:rPr lang="en-US" i="1" dirty="0" smtClean="0"/>
            <a:t>the aggregate of tax deducted at source and tax collected at source in his case is rupees fifty thousand or more in each of these two previous years: </a:t>
          </a:r>
          <a:endParaRPr lang="en-US" dirty="0"/>
        </a:p>
      </dgm:t>
    </dgm:pt>
    <dgm:pt modelId="{64A38EFD-0366-4EA4-9BED-DBB4BF17F0E9}" type="parTrans" cxnId="{C1E6B0BA-B0AF-4C0C-8426-5E9549B12D0B}">
      <dgm:prSet/>
      <dgm:spPr/>
      <dgm:t>
        <a:bodyPr/>
        <a:lstStyle/>
        <a:p>
          <a:endParaRPr lang="en-US"/>
        </a:p>
      </dgm:t>
    </dgm:pt>
    <dgm:pt modelId="{02A8F1A4-7098-4D76-9C1D-04BFFDB78D7A}" type="sibTrans" cxnId="{C1E6B0BA-B0AF-4C0C-8426-5E9549B12D0B}">
      <dgm:prSet/>
      <dgm:spPr/>
      <dgm:t>
        <a:bodyPr/>
        <a:lstStyle/>
        <a:p>
          <a:endParaRPr lang="en-US"/>
        </a:p>
      </dgm:t>
    </dgm:pt>
    <dgm:pt modelId="{EBA9D473-ED93-4CDF-8003-64AD28343FEA}">
      <dgm:prSet custT="1"/>
      <dgm:spPr/>
      <dgm:t>
        <a:bodyPr/>
        <a:lstStyle/>
        <a:p>
          <a:pPr algn="ctr"/>
          <a:r>
            <a:rPr lang="en-US" sz="1600" i="1" dirty="0" smtClean="0"/>
            <a:t>tax shall be deducted at the higher of the following rates, namely:— </a:t>
          </a:r>
          <a:endParaRPr lang="en-US" sz="1600" dirty="0" smtClean="0"/>
        </a:p>
        <a:p>
          <a:pPr algn="ctr"/>
          <a:r>
            <a:rPr lang="en-US" sz="1600" i="1" dirty="0" smtClean="0"/>
            <a:t>(i) at twice the rate specified in the relevant provision of the Act; or (ii) at twice the rate or rates in force; or (iii) at the rate of five per cent.. </a:t>
          </a:r>
          <a:endParaRPr lang="en-US" sz="1600" dirty="0"/>
        </a:p>
      </dgm:t>
    </dgm:pt>
    <dgm:pt modelId="{60262768-FE75-4886-AFBD-71AEAF9298AE}" type="parTrans" cxnId="{B1B482AD-1D53-4615-AC15-799C64AE46E7}">
      <dgm:prSet/>
      <dgm:spPr/>
      <dgm:t>
        <a:bodyPr/>
        <a:lstStyle/>
        <a:p>
          <a:endParaRPr lang="en-US"/>
        </a:p>
      </dgm:t>
    </dgm:pt>
    <dgm:pt modelId="{77CC18CE-4A27-4CCB-A090-0A5B0D0C4A09}" type="sibTrans" cxnId="{B1B482AD-1D53-4615-AC15-799C64AE46E7}">
      <dgm:prSet/>
      <dgm:spPr/>
      <dgm:t>
        <a:bodyPr/>
        <a:lstStyle/>
        <a:p>
          <a:endParaRPr lang="en-US"/>
        </a:p>
      </dgm:t>
    </dgm:pt>
    <dgm:pt modelId="{81D78DAF-4754-4BE2-B765-9EB194FADD8D}" type="pres">
      <dgm:prSet presAssocID="{4FB86A6A-5A13-4CAC-B5EF-856F14A81E47}" presName="Name0" presStyleCnt="0">
        <dgm:presLayoutVars>
          <dgm:dir/>
          <dgm:animLvl val="lvl"/>
          <dgm:resizeHandles val="exact"/>
        </dgm:presLayoutVars>
      </dgm:prSet>
      <dgm:spPr/>
      <dgm:t>
        <a:bodyPr/>
        <a:lstStyle/>
        <a:p>
          <a:endParaRPr lang="en-US"/>
        </a:p>
      </dgm:t>
    </dgm:pt>
    <dgm:pt modelId="{CC50E370-1054-4623-A75F-31218ECFCDFF}" type="pres">
      <dgm:prSet presAssocID="{EBA9D473-ED93-4CDF-8003-64AD28343FEA}" presName="boxAndChildren" presStyleCnt="0"/>
      <dgm:spPr/>
    </dgm:pt>
    <dgm:pt modelId="{2E87C333-FC62-455F-A46B-14F267603E4E}" type="pres">
      <dgm:prSet presAssocID="{EBA9D473-ED93-4CDF-8003-64AD28343FEA}" presName="parentTextBox" presStyleLbl="node1" presStyleIdx="0" presStyleCnt="4"/>
      <dgm:spPr/>
      <dgm:t>
        <a:bodyPr/>
        <a:lstStyle/>
        <a:p>
          <a:endParaRPr lang="en-US"/>
        </a:p>
      </dgm:t>
    </dgm:pt>
    <dgm:pt modelId="{FA279DA1-46F1-4B97-9F60-92F6F832022C}" type="pres">
      <dgm:prSet presAssocID="{02A8F1A4-7098-4D76-9C1D-04BFFDB78D7A}" presName="sp" presStyleCnt="0"/>
      <dgm:spPr/>
    </dgm:pt>
    <dgm:pt modelId="{6332E8DF-7EDA-471D-805E-86B27956667D}" type="pres">
      <dgm:prSet presAssocID="{9750BE97-70B3-4B28-BA1E-9D1FAED9F564}" presName="arrowAndChildren" presStyleCnt="0"/>
      <dgm:spPr/>
    </dgm:pt>
    <dgm:pt modelId="{0ECBBA8A-63BB-4D1A-BACE-FB5C1D017B62}" type="pres">
      <dgm:prSet presAssocID="{9750BE97-70B3-4B28-BA1E-9D1FAED9F564}" presName="parentTextArrow" presStyleLbl="node1" presStyleIdx="1" presStyleCnt="4"/>
      <dgm:spPr/>
      <dgm:t>
        <a:bodyPr/>
        <a:lstStyle/>
        <a:p>
          <a:endParaRPr lang="en-US"/>
        </a:p>
      </dgm:t>
    </dgm:pt>
    <dgm:pt modelId="{BD0B4E9B-EFB2-4D71-B15E-A210D82DBEF9}" type="pres">
      <dgm:prSet presAssocID="{90399523-1EF1-47A9-8327-81A33EB13B8E}" presName="sp" presStyleCnt="0"/>
      <dgm:spPr/>
    </dgm:pt>
    <dgm:pt modelId="{07617C72-EC31-426A-853B-6A0D8594BFE0}" type="pres">
      <dgm:prSet presAssocID="{BCEAF2F7-55E0-4367-8869-FC683D86B3BB}" presName="arrowAndChildren" presStyleCnt="0"/>
      <dgm:spPr/>
    </dgm:pt>
    <dgm:pt modelId="{0033B1F2-F53F-4460-A0EC-6631F3E04EE0}" type="pres">
      <dgm:prSet presAssocID="{BCEAF2F7-55E0-4367-8869-FC683D86B3BB}" presName="parentTextArrow" presStyleLbl="node1" presStyleIdx="2" presStyleCnt="4"/>
      <dgm:spPr/>
      <dgm:t>
        <a:bodyPr/>
        <a:lstStyle/>
        <a:p>
          <a:endParaRPr lang="en-US"/>
        </a:p>
      </dgm:t>
    </dgm:pt>
    <dgm:pt modelId="{DA1E3088-C781-4D6E-85EF-C8CC3FF266FE}" type="pres">
      <dgm:prSet presAssocID="{6C665F0D-0795-4A0A-82FB-48D1D1F63C2D}" presName="sp" presStyleCnt="0"/>
      <dgm:spPr/>
    </dgm:pt>
    <dgm:pt modelId="{7E5B0E11-6A8B-4D1D-80FB-3BA4FD439216}" type="pres">
      <dgm:prSet presAssocID="{6377AB5F-0789-4A9B-97EC-3EE9AED7A043}" presName="arrowAndChildren" presStyleCnt="0"/>
      <dgm:spPr/>
    </dgm:pt>
    <dgm:pt modelId="{C235E8DD-5C4A-4F8C-B7F1-2129DF6BBE48}" type="pres">
      <dgm:prSet presAssocID="{6377AB5F-0789-4A9B-97EC-3EE9AED7A043}" presName="parentTextArrow" presStyleLbl="node1" presStyleIdx="3" presStyleCnt="4"/>
      <dgm:spPr/>
      <dgm:t>
        <a:bodyPr/>
        <a:lstStyle/>
        <a:p>
          <a:endParaRPr lang="en-US"/>
        </a:p>
      </dgm:t>
    </dgm:pt>
  </dgm:ptLst>
  <dgm:cxnLst>
    <dgm:cxn modelId="{A5388EB3-C082-41F7-9025-F46D244A33B2}" srcId="{4FB86A6A-5A13-4CAC-B5EF-856F14A81E47}" destId="{BCEAF2F7-55E0-4367-8869-FC683D86B3BB}" srcOrd="1" destOrd="0" parTransId="{A396FBFD-1012-4641-B251-1EA934D6D55D}" sibTransId="{90399523-1EF1-47A9-8327-81A33EB13B8E}"/>
    <dgm:cxn modelId="{46FF8215-A210-4D32-A57D-E3B1EEEAE2BF}" type="presOf" srcId="{9750BE97-70B3-4B28-BA1E-9D1FAED9F564}" destId="{0ECBBA8A-63BB-4D1A-BACE-FB5C1D017B62}" srcOrd="0" destOrd="0" presId="urn:microsoft.com/office/officeart/2005/8/layout/process4"/>
    <dgm:cxn modelId="{915105D0-01F1-47B2-96D2-A4980F42F56E}" type="presOf" srcId="{EBA9D473-ED93-4CDF-8003-64AD28343FEA}" destId="{2E87C333-FC62-455F-A46B-14F267603E4E}" srcOrd="0" destOrd="0" presId="urn:microsoft.com/office/officeart/2005/8/layout/process4"/>
    <dgm:cxn modelId="{EDABF782-8758-4832-A742-2C09D198EE73}" type="presOf" srcId="{6377AB5F-0789-4A9B-97EC-3EE9AED7A043}" destId="{C235E8DD-5C4A-4F8C-B7F1-2129DF6BBE48}" srcOrd="0" destOrd="0" presId="urn:microsoft.com/office/officeart/2005/8/layout/process4"/>
    <dgm:cxn modelId="{1C2BA918-07A2-4014-A7E3-488830032533}" type="presOf" srcId="{4FB86A6A-5A13-4CAC-B5EF-856F14A81E47}" destId="{81D78DAF-4754-4BE2-B765-9EB194FADD8D}" srcOrd="0" destOrd="0" presId="urn:microsoft.com/office/officeart/2005/8/layout/process4"/>
    <dgm:cxn modelId="{52FED6B3-9DFD-401A-BB71-00F75AA02962}" type="presOf" srcId="{BCEAF2F7-55E0-4367-8869-FC683D86B3BB}" destId="{0033B1F2-F53F-4460-A0EC-6631F3E04EE0}" srcOrd="0" destOrd="0" presId="urn:microsoft.com/office/officeart/2005/8/layout/process4"/>
    <dgm:cxn modelId="{0D1C51B5-AF85-42B3-B0F3-56CF7A3DF34A}" srcId="{4FB86A6A-5A13-4CAC-B5EF-856F14A81E47}" destId="{6377AB5F-0789-4A9B-97EC-3EE9AED7A043}" srcOrd="0" destOrd="0" parTransId="{88952540-D764-4A32-9311-B38FBCC8631C}" sibTransId="{6C665F0D-0795-4A0A-82FB-48D1D1F63C2D}"/>
    <dgm:cxn modelId="{C1E6B0BA-B0AF-4C0C-8426-5E9549B12D0B}" srcId="{4FB86A6A-5A13-4CAC-B5EF-856F14A81E47}" destId="{9750BE97-70B3-4B28-BA1E-9D1FAED9F564}" srcOrd="2" destOrd="0" parTransId="{64A38EFD-0366-4EA4-9BED-DBB4BF17F0E9}" sibTransId="{02A8F1A4-7098-4D76-9C1D-04BFFDB78D7A}"/>
    <dgm:cxn modelId="{B1B482AD-1D53-4615-AC15-799C64AE46E7}" srcId="{4FB86A6A-5A13-4CAC-B5EF-856F14A81E47}" destId="{EBA9D473-ED93-4CDF-8003-64AD28343FEA}" srcOrd="3" destOrd="0" parTransId="{60262768-FE75-4886-AFBD-71AEAF9298AE}" sibTransId="{77CC18CE-4A27-4CCB-A090-0A5B0D0C4A09}"/>
    <dgm:cxn modelId="{E7A103EC-6784-4F9D-B167-27A36CCBE0C0}" type="presParOf" srcId="{81D78DAF-4754-4BE2-B765-9EB194FADD8D}" destId="{CC50E370-1054-4623-A75F-31218ECFCDFF}" srcOrd="0" destOrd="0" presId="urn:microsoft.com/office/officeart/2005/8/layout/process4"/>
    <dgm:cxn modelId="{8C83AEA8-FEC1-4B6F-82D5-837FC4A0E99B}" type="presParOf" srcId="{CC50E370-1054-4623-A75F-31218ECFCDFF}" destId="{2E87C333-FC62-455F-A46B-14F267603E4E}" srcOrd="0" destOrd="0" presId="urn:microsoft.com/office/officeart/2005/8/layout/process4"/>
    <dgm:cxn modelId="{E9402714-2749-402F-9C83-D43EA7351136}" type="presParOf" srcId="{81D78DAF-4754-4BE2-B765-9EB194FADD8D}" destId="{FA279DA1-46F1-4B97-9F60-92F6F832022C}" srcOrd="1" destOrd="0" presId="urn:microsoft.com/office/officeart/2005/8/layout/process4"/>
    <dgm:cxn modelId="{67FF37D5-298D-49C7-AEDD-98553AEE7EA7}" type="presParOf" srcId="{81D78DAF-4754-4BE2-B765-9EB194FADD8D}" destId="{6332E8DF-7EDA-471D-805E-86B27956667D}" srcOrd="2" destOrd="0" presId="urn:microsoft.com/office/officeart/2005/8/layout/process4"/>
    <dgm:cxn modelId="{6A9CF9E6-7E58-4335-8324-97921A7A6173}" type="presParOf" srcId="{6332E8DF-7EDA-471D-805E-86B27956667D}" destId="{0ECBBA8A-63BB-4D1A-BACE-FB5C1D017B62}" srcOrd="0" destOrd="0" presId="urn:microsoft.com/office/officeart/2005/8/layout/process4"/>
    <dgm:cxn modelId="{65F46733-237A-45E1-BF07-28893A12385D}" type="presParOf" srcId="{81D78DAF-4754-4BE2-B765-9EB194FADD8D}" destId="{BD0B4E9B-EFB2-4D71-B15E-A210D82DBEF9}" srcOrd="3" destOrd="0" presId="urn:microsoft.com/office/officeart/2005/8/layout/process4"/>
    <dgm:cxn modelId="{A3A2BD25-FCCD-4359-B270-852FE3972292}" type="presParOf" srcId="{81D78DAF-4754-4BE2-B765-9EB194FADD8D}" destId="{07617C72-EC31-426A-853B-6A0D8594BFE0}" srcOrd="4" destOrd="0" presId="urn:microsoft.com/office/officeart/2005/8/layout/process4"/>
    <dgm:cxn modelId="{58205D97-C410-42D3-97BB-A57FD521FFE0}" type="presParOf" srcId="{07617C72-EC31-426A-853B-6A0D8594BFE0}" destId="{0033B1F2-F53F-4460-A0EC-6631F3E04EE0}" srcOrd="0" destOrd="0" presId="urn:microsoft.com/office/officeart/2005/8/layout/process4"/>
    <dgm:cxn modelId="{B39BDD60-CF71-4E36-A115-E12E4E77B709}" type="presParOf" srcId="{81D78DAF-4754-4BE2-B765-9EB194FADD8D}" destId="{DA1E3088-C781-4D6E-85EF-C8CC3FF266FE}" srcOrd="5" destOrd="0" presId="urn:microsoft.com/office/officeart/2005/8/layout/process4"/>
    <dgm:cxn modelId="{0CE17FB4-F650-44A3-A257-DC75AE538C8C}" type="presParOf" srcId="{81D78DAF-4754-4BE2-B765-9EB194FADD8D}" destId="{7E5B0E11-6A8B-4D1D-80FB-3BA4FD439216}" srcOrd="6" destOrd="0" presId="urn:microsoft.com/office/officeart/2005/8/layout/process4"/>
    <dgm:cxn modelId="{7166F885-8087-4B37-90FD-43AB0D0ABAD8}" type="presParOf" srcId="{7E5B0E11-6A8B-4D1D-80FB-3BA4FD439216}" destId="{C235E8DD-5C4A-4F8C-B7F1-2129DF6BBE4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FB86A6A-5A13-4CAC-B5EF-856F14A81E47}" type="doc">
      <dgm:prSet loTypeId="urn:microsoft.com/office/officeart/2005/8/layout/process4" loCatId="list" qsTypeId="urn:microsoft.com/office/officeart/2005/8/quickstyle/simple1" qsCatId="simple" csTypeId="urn:microsoft.com/office/officeart/2005/8/colors/accent1_1" csCatId="accent1" phldr="1"/>
      <dgm:spPr/>
      <dgm:t>
        <a:bodyPr/>
        <a:lstStyle/>
        <a:p>
          <a:endParaRPr lang="en-US"/>
        </a:p>
      </dgm:t>
    </dgm:pt>
    <dgm:pt modelId="{6377AB5F-0789-4A9B-97EC-3EE9AED7A043}">
      <dgm:prSet phldrT="[Text]"/>
      <dgm:spPr/>
      <dgm:t>
        <a:bodyPr/>
        <a:lstStyle/>
        <a:p>
          <a:r>
            <a:rPr lang="en-US" i="1" dirty="0" smtClean="0"/>
            <a:t>where tax is required to be collected under the provisions of               Chapter XVII-BB on any sum or amount received by a collectee</a:t>
          </a:r>
          <a:endParaRPr lang="en-US" dirty="0"/>
        </a:p>
      </dgm:t>
    </dgm:pt>
    <dgm:pt modelId="{88952540-D764-4A32-9311-B38FBCC8631C}" type="parTrans" cxnId="{0D1C51B5-AF85-42B3-B0F3-56CF7A3DF34A}">
      <dgm:prSet/>
      <dgm:spPr/>
      <dgm:t>
        <a:bodyPr/>
        <a:lstStyle/>
        <a:p>
          <a:endParaRPr lang="en-US"/>
        </a:p>
      </dgm:t>
    </dgm:pt>
    <dgm:pt modelId="{6C665F0D-0795-4A0A-82FB-48D1D1F63C2D}" type="sibTrans" cxnId="{0D1C51B5-AF85-42B3-B0F3-56CF7A3DF34A}">
      <dgm:prSet/>
      <dgm:spPr/>
      <dgm:t>
        <a:bodyPr/>
        <a:lstStyle/>
        <a:p>
          <a:endParaRPr lang="en-US"/>
        </a:p>
      </dgm:t>
    </dgm:pt>
    <dgm:pt modelId="{BCEAF2F7-55E0-4367-8869-FC683D86B3BB}">
      <dgm:prSet phldrT="[Text]" custT="1"/>
      <dgm:spPr/>
      <dgm:t>
        <a:bodyPr/>
        <a:lstStyle/>
        <a:p>
          <a:r>
            <a:rPr lang="en-US" sz="1600" i="1" dirty="0" smtClean="0"/>
            <a:t>“specified person” means a person who has not filed the returns of income for both of the two assessment years relevant to the two previous years immediately prior to the previous year in which tax is required to be </a:t>
          </a:r>
          <a:r>
            <a:rPr lang="en-US" sz="1600" i="1" dirty="0" smtClean="0"/>
            <a:t>collected, </a:t>
          </a:r>
          <a:r>
            <a:rPr lang="en-US" sz="1600" i="1" dirty="0" smtClean="0"/>
            <a:t>for which the time limit of filing return of income under sub-section (1) of section 139 has expired; and </a:t>
          </a:r>
          <a:endParaRPr lang="en-US" sz="1600" dirty="0"/>
        </a:p>
      </dgm:t>
    </dgm:pt>
    <dgm:pt modelId="{A396FBFD-1012-4641-B251-1EA934D6D55D}" type="parTrans" cxnId="{A5388EB3-C082-41F7-9025-F46D244A33B2}">
      <dgm:prSet/>
      <dgm:spPr/>
      <dgm:t>
        <a:bodyPr/>
        <a:lstStyle/>
        <a:p>
          <a:endParaRPr lang="en-US"/>
        </a:p>
      </dgm:t>
    </dgm:pt>
    <dgm:pt modelId="{90399523-1EF1-47A9-8327-81A33EB13B8E}" type="sibTrans" cxnId="{A5388EB3-C082-41F7-9025-F46D244A33B2}">
      <dgm:prSet/>
      <dgm:spPr/>
      <dgm:t>
        <a:bodyPr/>
        <a:lstStyle/>
        <a:p>
          <a:endParaRPr lang="en-US"/>
        </a:p>
      </dgm:t>
    </dgm:pt>
    <dgm:pt modelId="{9750BE97-70B3-4B28-BA1E-9D1FAED9F564}">
      <dgm:prSet phldrT="[Text]"/>
      <dgm:spPr/>
      <dgm:t>
        <a:bodyPr/>
        <a:lstStyle/>
        <a:p>
          <a:r>
            <a:rPr lang="en-US" i="1" dirty="0" smtClean="0"/>
            <a:t>the aggregate of tax deducted at source and tax collected at source in his case is rupees fifty thousand or more in each of these two previous years: </a:t>
          </a:r>
          <a:endParaRPr lang="en-US" dirty="0"/>
        </a:p>
      </dgm:t>
    </dgm:pt>
    <dgm:pt modelId="{64A38EFD-0366-4EA4-9BED-DBB4BF17F0E9}" type="parTrans" cxnId="{C1E6B0BA-B0AF-4C0C-8426-5E9549B12D0B}">
      <dgm:prSet/>
      <dgm:spPr/>
      <dgm:t>
        <a:bodyPr/>
        <a:lstStyle/>
        <a:p>
          <a:endParaRPr lang="en-US"/>
        </a:p>
      </dgm:t>
    </dgm:pt>
    <dgm:pt modelId="{02A8F1A4-7098-4D76-9C1D-04BFFDB78D7A}" type="sibTrans" cxnId="{C1E6B0BA-B0AF-4C0C-8426-5E9549B12D0B}">
      <dgm:prSet/>
      <dgm:spPr/>
      <dgm:t>
        <a:bodyPr/>
        <a:lstStyle/>
        <a:p>
          <a:endParaRPr lang="en-US"/>
        </a:p>
      </dgm:t>
    </dgm:pt>
    <dgm:pt modelId="{EBA9D473-ED93-4CDF-8003-64AD28343FEA}">
      <dgm:prSet custT="1"/>
      <dgm:spPr/>
      <dgm:t>
        <a:bodyPr/>
        <a:lstStyle/>
        <a:p>
          <a:pPr algn="ctr"/>
          <a:r>
            <a:rPr lang="en-US" sz="1600" i="1" dirty="0" smtClean="0"/>
            <a:t>tax shall be </a:t>
          </a:r>
          <a:r>
            <a:rPr lang="en-US" sz="1600" i="1" dirty="0" smtClean="0"/>
            <a:t>collected at </a:t>
          </a:r>
          <a:r>
            <a:rPr lang="en-US" sz="1600" i="1" dirty="0" smtClean="0"/>
            <a:t>the higher of the following rates, namely:— </a:t>
          </a:r>
          <a:endParaRPr lang="en-US" sz="1600" dirty="0" smtClean="0"/>
        </a:p>
        <a:p>
          <a:pPr algn="ctr"/>
          <a:r>
            <a:rPr lang="en-US" sz="1600" i="1" dirty="0" smtClean="0"/>
            <a:t>(i) at twice the rate specified in the relevant provision of the Act; or </a:t>
          </a:r>
          <a:endParaRPr lang="en-US" sz="1600" dirty="0" smtClean="0"/>
        </a:p>
        <a:p>
          <a:pPr algn="ctr"/>
          <a:r>
            <a:rPr lang="en-US" sz="1600" i="1" dirty="0" smtClean="0"/>
            <a:t>(ii) at the rate of five per cent.</a:t>
          </a:r>
          <a:endParaRPr lang="en-US" sz="1600" dirty="0"/>
        </a:p>
      </dgm:t>
    </dgm:pt>
    <dgm:pt modelId="{60262768-FE75-4886-AFBD-71AEAF9298AE}" type="parTrans" cxnId="{B1B482AD-1D53-4615-AC15-799C64AE46E7}">
      <dgm:prSet/>
      <dgm:spPr/>
      <dgm:t>
        <a:bodyPr/>
        <a:lstStyle/>
        <a:p>
          <a:endParaRPr lang="en-US"/>
        </a:p>
      </dgm:t>
    </dgm:pt>
    <dgm:pt modelId="{77CC18CE-4A27-4CCB-A090-0A5B0D0C4A09}" type="sibTrans" cxnId="{B1B482AD-1D53-4615-AC15-799C64AE46E7}">
      <dgm:prSet/>
      <dgm:spPr/>
      <dgm:t>
        <a:bodyPr/>
        <a:lstStyle/>
        <a:p>
          <a:endParaRPr lang="en-US"/>
        </a:p>
      </dgm:t>
    </dgm:pt>
    <dgm:pt modelId="{81D78DAF-4754-4BE2-B765-9EB194FADD8D}" type="pres">
      <dgm:prSet presAssocID="{4FB86A6A-5A13-4CAC-B5EF-856F14A81E47}" presName="Name0" presStyleCnt="0">
        <dgm:presLayoutVars>
          <dgm:dir/>
          <dgm:animLvl val="lvl"/>
          <dgm:resizeHandles val="exact"/>
        </dgm:presLayoutVars>
      </dgm:prSet>
      <dgm:spPr/>
      <dgm:t>
        <a:bodyPr/>
        <a:lstStyle/>
        <a:p>
          <a:endParaRPr lang="en-US"/>
        </a:p>
      </dgm:t>
    </dgm:pt>
    <dgm:pt modelId="{CC50E370-1054-4623-A75F-31218ECFCDFF}" type="pres">
      <dgm:prSet presAssocID="{EBA9D473-ED93-4CDF-8003-64AD28343FEA}" presName="boxAndChildren" presStyleCnt="0"/>
      <dgm:spPr/>
    </dgm:pt>
    <dgm:pt modelId="{2E87C333-FC62-455F-A46B-14F267603E4E}" type="pres">
      <dgm:prSet presAssocID="{EBA9D473-ED93-4CDF-8003-64AD28343FEA}" presName="parentTextBox" presStyleLbl="node1" presStyleIdx="0" presStyleCnt="4"/>
      <dgm:spPr/>
      <dgm:t>
        <a:bodyPr/>
        <a:lstStyle/>
        <a:p>
          <a:endParaRPr lang="en-US"/>
        </a:p>
      </dgm:t>
    </dgm:pt>
    <dgm:pt modelId="{FA279DA1-46F1-4B97-9F60-92F6F832022C}" type="pres">
      <dgm:prSet presAssocID="{02A8F1A4-7098-4D76-9C1D-04BFFDB78D7A}" presName="sp" presStyleCnt="0"/>
      <dgm:spPr/>
    </dgm:pt>
    <dgm:pt modelId="{6332E8DF-7EDA-471D-805E-86B27956667D}" type="pres">
      <dgm:prSet presAssocID="{9750BE97-70B3-4B28-BA1E-9D1FAED9F564}" presName="arrowAndChildren" presStyleCnt="0"/>
      <dgm:spPr/>
    </dgm:pt>
    <dgm:pt modelId="{0ECBBA8A-63BB-4D1A-BACE-FB5C1D017B62}" type="pres">
      <dgm:prSet presAssocID="{9750BE97-70B3-4B28-BA1E-9D1FAED9F564}" presName="parentTextArrow" presStyleLbl="node1" presStyleIdx="1" presStyleCnt="4" custLinFactNeighborX="-12808" custLinFactNeighborY="-941"/>
      <dgm:spPr/>
      <dgm:t>
        <a:bodyPr/>
        <a:lstStyle/>
        <a:p>
          <a:endParaRPr lang="en-US"/>
        </a:p>
      </dgm:t>
    </dgm:pt>
    <dgm:pt modelId="{BD0B4E9B-EFB2-4D71-B15E-A210D82DBEF9}" type="pres">
      <dgm:prSet presAssocID="{90399523-1EF1-47A9-8327-81A33EB13B8E}" presName="sp" presStyleCnt="0"/>
      <dgm:spPr/>
    </dgm:pt>
    <dgm:pt modelId="{07617C72-EC31-426A-853B-6A0D8594BFE0}" type="pres">
      <dgm:prSet presAssocID="{BCEAF2F7-55E0-4367-8869-FC683D86B3BB}" presName="arrowAndChildren" presStyleCnt="0"/>
      <dgm:spPr/>
    </dgm:pt>
    <dgm:pt modelId="{0033B1F2-F53F-4460-A0EC-6631F3E04EE0}" type="pres">
      <dgm:prSet presAssocID="{BCEAF2F7-55E0-4367-8869-FC683D86B3BB}" presName="parentTextArrow" presStyleLbl="node1" presStyleIdx="2" presStyleCnt="4"/>
      <dgm:spPr/>
      <dgm:t>
        <a:bodyPr/>
        <a:lstStyle/>
        <a:p>
          <a:endParaRPr lang="en-US"/>
        </a:p>
      </dgm:t>
    </dgm:pt>
    <dgm:pt modelId="{DA1E3088-C781-4D6E-85EF-C8CC3FF266FE}" type="pres">
      <dgm:prSet presAssocID="{6C665F0D-0795-4A0A-82FB-48D1D1F63C2D}" presName="sp" presStyleCnt="0"/>
      <dgm:spPr/>
    </dgm:pt>
    <dgm:pt modelId="{7E5B0E11-6A8B-4D1D-80FB-3BA4FD439216}" type="pres">
      <dgm:prSet presAssocID="{6377AB5F-0789-4A9B-97EC-3EE9AED7A043}" presName="arrowAndChildren" presStyleCnt="0"/>
      <dgm:spPr/>
    </dgm:pt>
    <dgm:pt modelId="{C235E8DD-5C4A-4F8C-B7F1-2129DF6BBE48}" type="pres">
      <dgm:prSet presAssocID="{6377AB5F-0789-4A9B-97EC-3EE9AED7A043}" presName="parentTextArrow" presStyleLbl="node1" presStyleIdx="3" presStyleCnt="4"/>
      <dgm:spPr/>
      <dgm:t>
        <a:bodyPr/>
        <a:lstStyle/>
        <a:p>
          <a:endParaRPr lang="en-US"/>
        </a:p>
      </dgm:t>
    </dgm:pt>
  </dgm:ptLst>
  <dgm:cxnLst>
    <dgm:cxn modelId="{C8613B31-6634-4F1D-94D5-EA4A4DE4880C}" type="presOf" srcId="{BCEAF2F7-55E0-4367-8869-FC683D86B3BB}" destId="{0033B1F2-F53F-4460-A0EC-6631F3E04EE0}" srcOrd="0" destOrd="0" presId="urn:microsoft.com/office/officeart/2005/8/layout/process4"/>
    <dgm:cxn modelId="{0D1C51B5-AF85-42B3-B0F3-56CF7A3DF34A}" srcId="{4FB86A6A-5A13-4CAC-B5EF-856F14A81E47}" destId="{6377AB5F-0789-4A9B-97EC-3EE9AED7A043}" srcOrd="0" destOrd="0" parTransId="{88952540-D764-4A32-9311-B38FBCC8631C}" sibTransId="{6C665F0D-0795-4A0A-82FB-48D1D1F63C2D}"/>
    <dgm:cxn modelId="{C18DDECC-84B7-4A05-8EC8-2F7E36C69894}" type="presOf" srcId="{EBA9D473-ED93-4CDF-8003-64AD28343FEA}" destId="{2E87C333-FC62-455F-A46B-14F267603E4E}" srcOrd="0" destOrd="0" presId="urn:microsoft.com/office/officeart/2005/8/layout/process4"/>
    <dgm:cxn modelId="{C1E6B0BA-B0AF-4C0C-8426-5E9549B12D0B}" srcId="{4FB86A6A-5A13-4CAC-B5EF-856F14A81E47}" destId="{9750BE97-70B3-4B28-BA1E-9D1FAED9F564}" srcOrd="2" destOrd="0" parTransId="{64A38EFD-0366-4EA4-9BED-DBB4BF17F0E9}" sibTransId="{02A8F1A4-7098-4D76-9C1D-04BFFDB78D7A}"/>
    <dgm:cxn modelId="{8C196982-7ABB-4560-9924-B5442FB28FB1}" type="presOf" srcId="{6377AB5F-0789-4A9B-97EC-3EE9AED7A043}" destId="{C235E8DD-5C4A-4F8C-B7F1-2129DF6BBE48}" srcOrd="0" destOrd="0" presId="urn:microsoft.com/office/officeart/2005/8/layout/process4"/>
    <dgm:cxn modelId="{59876148-D65E-48AD-AF8C-39983508DE7F}" type="presOf" srcId="{4FB86A6A-5A13-4CAC-B5EF-856F14A81E47}" destId="{81D78DAF-4754-4BE2-B765-9EB194FADD8D}" srcOrd="0" destOrd="0" presId="urn:microsoft.com/office/officeart/2005/8/layout/process4"/>
    <dgm:cxn modelId="{CC0BFED1-F54D-4439-A40F-23A42D8081E1}" type="presOf" srcId="{9750BE97-70B3-4B28-BA1E-9D1FAED9F564}" destId="{0ECBBA8A-63BB-4D1A-BACE-FB5C1D017B62}" srcOrd="0" destOrd="0" presId="urn:microsoft.com/office/officeart/2005/8/layout/process4"/>
    <dgm:cxn modelId="{A5388EB3-C082-41F7-9025-F46D244A33B2}" srcId="{4FB86A6A-5A13-4CAC-B5EF-856F14A81E47}" destId="{BCEAF2F7-55E0-4367-8869-FC683D86B3BB}" srcOrd="1" destOrd="0" parTransId="{A396FBFD-1012-4641-B251-1EA934D6D55D}" sibTransId="{90399523-1EF1-47A9-8327-81A33EB13B8E}"/>
    <dgm:cxn modelId="{B1B482AD-1D53-4615-AC15-799C64AE46E7}" srcId="{4FB86A6A-5A13-4CAC-B5EF-856F14A81E47}" destId="{EBA9D473-ED93-4CDF-8003-64AD28343FEA}" srcOrd="3" destOrd="0" parTransId="{60262768-FE75-4886-AFBD-71AEAF9298AE}" sibTransId="{77CC18CE-4A27-4CCB-A090-0A5B0D0C4A09}"/>
    <dgm:cxn modelId="{087DBBAE-5CAC-4BD2-A888-EB3C6308D2A4}" type="presParOf" srcId="{81D78DAF-4754-4BE2-B765-9EB194FADD8D}" destId="{CC50E370-1054-4623-A75F-31218ECFCDFF}" srcOrd="0" destOrd="0" presId="urn:microsoft.com/office/officeart/2005/8/layout/process4"/>
    <dgm:cxn modelId="{67CA1F61-FBD6-4DA1-8E46-033D56CF66C9}" type="presParOf" srcId="{CC50E370-1054-4623-A75F-31218ECFCDFF}" destId="{2E87C333-FC62-455F-A46B-14F267603E4E}" srcOrd="0" destOrd="0" presId="urn:microsoft.com/office/officeart/2005/8/layout/process4"/>
    <dgm:cxn modelId="{FF785C79-1DC2-4A41-BA95-624900C1592C}" type="presParOf" srcId="{81D78DAF-4754-4BE2-B765-9EB194FADD8D}" destId="{FA279DA1-46F1-4B97-9F60-92F6F832022C}" srcOrd="1" destOrd="0" presId="urn:microsoft.com/office/officeart/2005/8/layout/process4"/>
    <dgm:cxn modelId="{59254956-A557-4EC3-AB55-52D748EBEC3D}" type="presParOf" srcId="{81D78DAF-4754-4BE2-B765-9EB194FADD8D}" destId="{6332E8DF-7EDA-471D-805E-86B27956667D}" srcOrd="2" destOrd="0" presId="urn:microsoft.com/office/officeart/2005/8/layout/process4"/>
    <dgm:cxn modelId="{C1A0B8A7-4645-46DB-8AF8-BFB214142DA4}" type="presParOf" srcId="{6332E8DF-7EDA-471D-805E-86B27956667D}" destId="{0ECBBA8A-63BB-4D1A-BACE-FB5C1D017B62}" srcOrd="0" destOrd="0" presId="urn:microsoft.com/office/officeart/2005/8/layout/process4"/>
    <dgm:cxn modelId="{4A0B9C55-4B49-42EA-B5C0-C56AE6487B24}" type="presParOf" srcId="{81D78DAF-4754-4BE2-B765-9EB194FADD8D}" destId="{BD0B4E9B-EFB2-4D71-B15E-A210D82DBEF9}" srcOrd="3" destOrd="0" presId="urn:microsoft.com/office/officeart/2005/8/layout/process4"/>
    <dgm:cxn modelId="{04AB4D56-C018-4476-A75E-2A8089974663}" type="presParOf" srcId="{81D78DAF-4754-4BE2-B765-9EB194FADD8D}" destId="{07617C72-EC31-426A-853B-6A0D8594BFE0}" srcOrd="4" destOrd="0" presId="urn:microsoft.com/office/officeart/2005/8/layout/process4"/>
    <dgm:cxn modelId="{874285B3-2C24-42DE-B668-D2A006EAE1AD}" type="presParOf" srcId="{07617C72-EC31-426A-853B-6A0D8594BFE0}" destId="{0033B1F2-F53F-4460-A0EC-6631F3E04EE0}" srcOrd="0" destOrd="0" presId="urn:microsoft.com/office/officeart/2005/8/layout/process4"/>
    <dgm:cxn modelId="{85327856-B699-4C31-803F-A591E2166B2B}" type="presParOf" srcId="{81D78DAF-4754-4BE2-B765-9EB194FADD8D}" destId="{DA1E3088-C781-4D6E-85EF-C8CC3FF266FE}" srcOrd="5" destOrd="0" presId="urn:microsoft.com/office/officeart/2005/8/layout/process4"/>
    <dgm:cxn modelId="{FB7C0A89-0897-49E4-82A2-98C0E2725C61}" type="presParOf" srcId="{81D78DAF-4754-4BE2-B765-9EB194FADD8D}" destId="{7E5B0E11-6A8B-4D1D-80FB-3BA4FD439216}" srcOrd="6" destOrd="0" presId="urn:microsoft.com/office/officeart/2005/8/layout/process4"/>
    <dgm:cxn modelId="{10A5686B-628B-4223-A77B-D12C1A4972F5}" type="presParOf" srcId="{7E5B0E11-6A8B-4D1D-80FB-3BA4FD439216}" destId="{C235E8DD-5C4A-4F8C-B7F1-2129DF6BBE4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C699FC-7786-4064-BFB1-CB5DF3A13B57}">
      <dsp:nvSpPr>
        <dsp:cNvPr id="0" name=""/>
        <dsp:cNvSpPr/>
      </dsp:nvSpPr>
      <dsp:spPr>
        <a:xfrm>
          <a:off x="0" y="4652753"/>
          <a:ext cx="8128000" cy="763322"/>
        </a:xfrm>
        <a:prstGeom prst="rec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Not applicable to a transaction on which T.D.S. has been done on any other provisions and</a:t>
          </a:r>
        </a:p>
        <a:p>
          <a:pPr lvl="0" algn="ctr" defTabSz="711200">
            <a:lnSpc>
              <a:spcPct val="90000"/>
            </a:lnSpc>
            <a:spcBef>
              <a:spcPct val="0"/>
            </a:spcBef>
            <a:spcAft>
              <a:spcPct val="35000"/>
            </a:spcAft>
          </a:pPr>
          <a:r>
            <a:rPr lang="en-US" sz="1600" kern="1200" dirty="0" smtClean="0"/>
            <a:t> T.C.S. is done on transaction other then 206C(1H)</a:t>
          </a:r>
          <a:endParaRPr lang="en-US" sz="1600" kern="1200" dirty="0"/>
        </a:p>
      </dsp:txBody>
      <dsp:txXfrm>
        <a:off x="0" y="4652753"/>
        <a:ext cx="8128000" cy="763322"/>
      </dsp:txXfrm>
    </dsp:sp>
    <dsp:sp modelId="{5DFDDC9E-83CB-46ED-BA13-FD9BFAC4B170}">
      <dsp:nvSpPr>
        <dsp:cNvPr id="0" name=""/>
        <dsp:cNvSpPr/>
      </dsp:nvSpPr>
      <dsp:spPr>
        <a:xfrm rot="10800000">
          <a:off x="0" y="3490212"/>
          <a:ext cx="8128000" cy="1173990"/>
        </a:xfrm>
        <a:prstGeom prst="upArrowCallou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Deduct an amount equal to 0.1 per cent of such sum exceeding fifty lakh rupees as income-tax.</a:t>
          </a:r>
          <a:endParaRPr lang="en-US" sz="1600" kern="1200" dirty="0"/>
        </a:p>
      </dsp:txBody>
      <dsp:txXfrm rot="10800000">
        <a:off x="0" y="3490212"/>
        <a:ext cx="8128000" cy="762823"/>
      </dsp:txXfrm>
    </dsp:sp>
    <dsp:sp modelId="{0ECBBA8A-63BB-4D1A-BACE-FB5C1D017B62}">
      <dsp:nvSpPr>
        <dsp:cNvPr id="0" name=""/>
        <dsp:cNvSpPr/>
      </dsp:nvSpPr>
      <dsp:spPr>
        <a:xfrm rot="10800000">
          <a:off x="0" y="2327672"/>
          <a:ext cx="8128000" cy="1173990"/>
        </a:xfrm>
        <a:prstGeom prst="upArrowCallou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For purchase of any goods of the value or aggregate of such value exceeding fifty lakh rupees in any previous year</a:t>
          </a:r>
          <a:endParaRPr lang="en-US" sz="1600" kern="1200" dirty="0"/>
        </a:p>
      </dsp:txBody>
      <dsp:txXfrm rot="10800000">
        <a:off x="0" y="2327672"/>
        <a:ext cx="8128000" cy="762823"/>
      </dsp:txXfrm>
    </dsp:sp>
    <dsp:sp modelId="{0033B1F2-F53F-4460-A0EC-6631F3E04EE0}">
      <dsp:nvSpPr>
        <dsp:cNvPr id="0" name=""/>
        <dsp:cNvSpPr/>
      </dsp:nvSpPr>
      <dsp:spPr>
        <a:xfrm rot="10800000">
          <a:off x="0" y="1165131"/>
          <a:ext cx="8128000" cy="1173990"/>
        </a:xfrm>
        <a:prstGeom prst="upArrowCallou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Shall, at the time of credit of such sum to the account of the seller or at the time of payment thereof by any mode, whichever is earlier,</a:t>
          </a:r>
          <a:endParaRPr lang="en-US" sz="1600" kern="1200" dirty="0"/>
        </a:p>
      </dsp:txBody>
      <dsp:txXfrm rot="10800000">
        <a:off x="0" y="1165131"/>
        <a:ext cx="8128000" cy="762823"/>
      </dsp:txXfrm>
    </dsp:sp>
    <dsp:sp modelId="{C235E8DD-5C4A-4F8C-B7F1-2129DF6BBE48}">
      <dsp:nvSpPr>
        <dsp:cNvPr id="0" name=""/>
        <dsp:cNvSpPr/>
      </dsp:nvSpPr>
      <dsp:spPr>
        <a:xfrm rot="10800000">
          <a:off x="0" y="2590"/>
          <a:ext cx="8128000" cy="1173990"/>
        </a:xfrm>
        <a:prstGeom prst="upArrowCallou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Any person, being a buyer who is responsible for paying any sum to any resident</a:t>
          </a:r>
          <a:endParaRPr lang="en-US" sz="1600" kern="1200" dirty="0"/>
        </a:p>
      </dsp:txBody>
      <dsp:txXfrm rot="10800000">
        <a:off x="0" y="2590"/>
        <a:ext cx="8128000" cy="7628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912362-2D8C-4FD7-95E7-990F93AFB75E}">
      <dsp:nvSpPr>
        <dsp:cNvPr id="0" name=""/>
        <dsp:cNvSpPr/>
      </dsp:nvSpPr>
      <dsp:spPr>
        <a:xfrm>
          <a:off x="0" y="1107637"/>
          <a:ext cx="2887003" cy="1443501"/>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t>“A”</a:t>
          </a:r>
        </a:p>
        <a:p>
          <a:pPr lvl="0" algn="ctr" defTabSz="666750">
            <a:lnSpc>
              <a:spcPct val="90000"/>
            </a:lnSpc>
            <a:spcBef>
              <a:spcPct val="0"/>
            </a:spcBef>
            <a:spcAft>
              <a:spcPct val="35000"/>
            </a:spcAft>
          </a:pPr>
          <a:r>
            <a:rPr lang="en-US" sz="1500" b="1" kern="1200" dirty="0" smtClean="0"/>
            <a:t>T/o &gt; </a:t>
          </a:r>
          <a:r>
            <a:rPr lang="en-US" sz="1500" kern="1200" dirty="0" smtClean="0"/>
            <a:t>₹ </a:t>
          </a:r>
          <a:r>
            <a:rPr lang="en-US" sz="1500" b="1" kern="1200" dirty="0" smtClean="0"/>
            <a:t>10 Crores </a:t>
          </a:r>
        </a:p>
        <a:p>
          <a:pPr lvl="0" algn="ctr" defTabSz="666750">
            <a:lnSpc>
              <a:spcPct val="90000"/>
            </a:lnSpc>
            <a:spcBef>
              <a:spcPct val="0"/>
            </a:spcBef>
            <a:spcAft>
              <a:spcPct val="35000"/>
            </a:spcAft>
          </a:pPr>
          <a:r>
            <a:rPr lang="en-US" sz="1500" b="1" kern="1200" dirty="0" smtClean="0"/>
            <a:t>(Preceding Year)</a:t>
          </a:r>
          <a:endParaRPr lang="en-US" sz="1500" b="1" kern="1200" dirty="0"/>
        </a:p>
      </dsp:txBody>
      <dsp:txXfrm>
        <a:off x="42279" y="1149916"/>
        <a:ext cx="2802445" cy="1358943"/>
      </dsp:txXfrm>
    </dsp:sp>
    <dsp:sp modelId="{8E9EB309-B436-457A-9672-B63216C79E0C}">
      <dsp:nvSpPr>
        <dsp:cNvPr id="0" name=""/>
        <dsp:cNvSpPr/>
      </dsp:nvSpPr>
      <dsp:spPr>
        <a:xfrm rot="19459139">
          <a:off x="2753435" y="1378873"/>
          <a:ext cx="1423030" cy="71015"/>
        </a:xfrm>
        <a:custGeom>
          <a:avLst/>
          <a:gdLst/>
          <a:ahLst/>
          <a:cxnLst/>
          <a:rect l="0" t="0" r="0" b="0"/>
          <a:pathLst>
            <a:path>
              <a:moveTo>
                <a:pt x="0" y="35507"/>
              </a:moveTo>
              <a:lnTo>
                <a:pt x="1423030" y="35507"/>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429375" y="1378805"/>
        <a:ext cx="71151" cy="71151"/>
      </dsp:txXfrm>
    </dsp:sp>
    <dsp:sp modelId="{79D0272C-8BBA-4AC7-BE7B-6E7957BE223E}">
      <dsp:nvSpPr>
        <dsp:cNvPr id="0" name=""/>
        <dsp:cNvSpPr/>
      </dsp:nvSpPr>
      <dsp:spPr>
        <a:xfrm>
          <a:off x="4042898" y="277623"/>
          <a:ext cx="2887003" cy="1443501"/>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t>Purchase From “B”</a:t>
          </a:r>
        </a:p>
        <a:p>
          <a:pPr lvl="0" algn="ctr" defTabSz="666750">
            <a:lnSpc>
              <a:spcPct val="90000"/>
            </a:lnSpc>
            <a:spcBef>
              <a:spcPct val="0"/>
            </a:spcBef>
            <a:spcAft>
              <a:spcPct val="35000"/>
            </a:spcAft>
          </a:pPr>
          <a:r>
            <a:rPr lang="en-US" sz="1500" b="1" kern="1200" dirty="0" smtClean="0"/>
            <a:t>Exceeding </a:t>
          </a:r>
        </a:p>
        <a:p>
          <a:pPr lvl="0" algn="ctr" defTabSz="666750">
            <a:lnSpc>
              <a:spcPct val="90000"/>
            </a:lnSpc>
            <a:spcBef>
              <a:spcPct val="0"/>
            </a:spcBef>
            <a:spcAft>
              <a:spcPct val="35000"/>
            </a:spcAft>
          </a:pPr>
          <a:r>
            <a:rPr lang="en-US" sz="1500" kern="1200" dirty="0" smtClean="0"/>
            <a:t>₹ </a:t>
          </a:r>
          <a:r>
            <a:rPr lang="en-US" sz="1500" b="1" kern="1200" dirty="0" smtClean="0"/>
            <a:t>50 Lakh</a:t>
          </a:r>
          <a:endParaRPr lang="en-US" sz="1500" b="1" kern="1200" dirty="0"/>
        </a:p>
      </dsp:txBody>
      <dsp:txXfrm>
        <a:off x="4085177" y="319902"/>
        <a:ext cx="2802445" cy="1358943"/>
      </dsp:txXfrm>
    </dsp:sp>
    <dsp:sp modelId="{9923C710-EACC-4D75-A16F-C1E926308992}">
      <dsp:nvSpPr>
        <dsp:cNvPr id="0" name=""/>
        <dsp:cNvSpPr/>
      </dsp:nvSpPr>
      <dsp:spPr>
        <a:xfrm>
          <a:off x="6929901" y="963867"/>
          <a:ext cx="1154801" cy="71015"/>
        </a:xfrm>
        <a:custGeom>
          <a:avLst/>
          <a:gdLst/>
          <a:ahLst/>
          <a:cxnLst/>
          <a:rect l="0" t="0" r="0" b="0"/>
          <a:pathLst>
            <a:path>
              <a:moveTo>
                <a:pt x="0" y="35507"/>
              </a:moveTo>
              <a:lnTo>
                <a:pt x="1154801" y="35507"/>
              </a:lnTo>
            </a:path>
          </a:pathLst>
        </a:custGeom>
        <a:noFill/>
        <a:ln w="2222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7478432" y="970504"/>
        <a:ext cx="57740" cy="57740"/>
      </dsp:txXfrm>
    </dsp:sp>
    <dsp:sp modelId="{BE91797F-1D7D-4ECD-8328-30DE6746B652}">
      <dsp:nvSpPr>
        <dsp:cNvPr id="0" name=""/>
        <dsp:cNvSpPr/>
      </dsp:nvSpPr>
      <dsp:spPr>
        <a:xfrm>
          <a:off x="8084703" y="277623"/>
          <a:ext cx="2887003" cy="1443501"/>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t>“A” will </a:t>
          </a:r>
        </a:p>
        <a:p>
          <a:pPr lvl="0" algn="ctr" defTabSz="666750">
            <a:lnSpc>
              <a:spcPct val="90000"/>
            </a:lnSpc>
            <a:spcBef>
              <a:spcPct val="0"/>
            </a:spcBef>
            <a:spcAft>
              <a:spcPct val="35000"/>
            </a:spcAft>
          </a:pPr>
          <a:r>
            <a:rPr lang="en-US" sz="1500" b="1" kern="1200" dirty="0" smtClean="0"/>
            <a:t>deduct T.D.S. </a:t>
          </a:r>
        </a:p>
        <a:p>
          <a:pPr lvl="0" algn="ctr" defTabSz="666750">
            <a:lnSpc>
              <a:spcPct val="90000"/>
            </a:lnSpc>
            <a:spcBef>
              <a:spcPct val="0"/>
            </a:spcBef>
            <a:spcAft>
              <a:spcPct val="35000"/>
            </a:spcAft>
          </a:pPr>
          <a:r>
            <a:rPr lang="en-US" sz="1500" b="1" kern="1200" dirty="0" smtClean="0"/>
            <a:t>U/s. 194Q of “B”</a:t>
          </a:r>
          <a:endParaRPr lang="en-US" sz="1500" b="1" kern="1200" dirty="0"/>
        </a:p>
      </dsp:txBody>
      <dsp:txXfrm>
        <a:off x="8126982" y="319902"/>
        <a:ext cx="2802445" cy="1358943"/>
      </dsp:txXfrm>
    </dsp:sp>
    <dsp:sp modelId="{82F09B60-0601-4021-92B1-1960945EA7A2}">
      <dsp:nvSpPr>
        <dsp:cNvPr id="0" name=""/>
        <dsp:cNvSpPr/>
      </dsp:nvSpPr>
      <dsp:spPr>
        <a:xfrm rot="2140861">
          <a:off x="2753435" y="2208887"/>
          <a:ext cx="1423030" cy="71015"/>
        </a:xfrm>
        <a:custGeom>
          <a:avLst/>
          <a:gdLst/>
          <a:ahLst/>
          <a:cxnLst/>
          <a:rect l="0" t="0" r="0" b="0"/>
          <a:pathLst>
            <a:path>
              <a:moveTo>
                <a:pt x="0" y="35507"/>
              </a:moveTo>
              <a:lnTo>
                <a:pt x="1423030" y="35507"/>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429375" y="2208819"/>
        <a:ext cx="71151" cy="71151"/>
      </dsp:txXfrm>
    </dsp:sp>
    <dsp:sp modelId="{85448AF4-0DC8-4344-B4B8-15A1092FA0FA}">
      <dsp:nvSpPr>
        <dsp:cNvPr id="0" name=""/>
        <dsp:cNvSpPr/>
      </dsp:nvSpPr>
      <dsp:spPr>
        <a:xfrm>
          <a:off x="4042898" y="1937651"/>
          <a:ext cx="2887003" cy="1443501"/>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t>Purchase From “C”</a:t>
          </a:r>
        </a:p>
        <a:p>
          <a:pPr lvl="0" algn="ctr" defTabSz="666750">
            <a:lnSpc>
              <a:spcPct val="90000"/>
            </a:lnSpc>
            <a:spcBef>
              <a:spcPct val="0"/>
            </a:spcBef>
            <a:spcAft>
              <a:spcPct val="35000"/>
            </a:spcAft>
          </a:pPr>
          <a:r>
            <a:rPr lang="en-US" sz="1500" b="1" kern="1200" dirty="0" smtClean="0"/>
            <a:t>Below</a:t>
          </a:r>
        </a:p>
        <a:p>
          <a:pPr lvl="0" algn="ctr" defTabSz="666750">
            <a:lnSpc>
              <a:spcPct val="90000"/>
            </a:lnSpc>
            <a:spcBef>
              <a:spcPct val="0"/>
            </a:spcBef>
            <a:spcAft>
              <a:spcPct val="35000"/>
            </a:spcAft>
          </a:pPr>
          <a:r>
            <a:rPr lang="en-US" sz="1500" kern="1200" dirty="0" smtClean="0"/>
            <a:t>₹ </a:t>
          </a:r>
          <a:r>
            <a:rPr lang="en-US" sz="1500" b="1" kern="1200" dirty="0" smtClean="0"/>
            <a:t>50 Lakh</a:t>
          </a:r>
          <a:endParaRPr lang="en-US" sz="1500" b="1" kern="1200" dirty="0"/>
        </a:p>
      </dsp:txBody>
      <dsp:txXfrm>
        <a:off x="4085177" y="1979930"/>
        <a:ext cx="2802445" cy="1358943"/>
      </dsp:txXfrm>
    </dsp:sp>
    <dsp:sp modelId="{F941FF33-1587-47B7-96FE-00CEC0DB85EF}">
      <dsp:nvSpPr>
        <dsp:cNvPr id="0" name=""/>
        <dsp:cNvSpPr/>
      </dsp:nvSpPr>
      <dsp:spPr>
        <a:xfrm>
          <a:off x="6929901" y="2623894"/>
          <a:ext cx="1154801" cy="71015"/>
        </a:xfrm>
        <a:custGeom>
          <a:avLst/>
          <a:gdLst/>
          <a:ahLst/>
          <a:cxnLst/>
          <a:rect l="0" t="0" r="0" b="0"/>
          <a:pathLst>
            <a:path>
              <a:moveTo>
                <a:pt x="0" y="35507"/>
              </a:moveTo>
              <a:lnTo>
                <a:pt x="1154801" y="35507"/>
              </a:lnTo>
            </a:path>
          </a:pathLst>
        </a:custGeom>
        <a:noFill/>
        <a:ln w="2222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7478432" y="2630532"/>
        <a:ext cx="57740" cy="57740"/>
      </dsp:txXfrm>
    </dsp:sp>
    <dsp:sp modelId="{8532AE71-BEFC-458A-BF37-7F5421E92B2E}">
      <dsp:nvSpPr>
        <dsp:cNvPr id="0" name=""/>
        <dsp:cNvSpPr/>
      </dsp:nvSpPr>
      <dsp:spPr>
        <a:xfrm>
          <a:off x="8084703" y="1937651"/>
          <a:ext cx="2887003" cy="1443501"/>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t>No. </a:t>
          </a:r>
        </a:p>
        <a:p>
          <a:pPr lvl="0" algn="ctr" defTabSz="666750">
            <a:lnSpc>
              <a:spcPct val="90000"/>
            </a:lnSpc>
            <a:spcBef>
              <a:spcPct val="0"/>
            </a:spcBef>
            <a:spcAft>
              <a:spcPct val="35000"/>
            </a:spcAft>
          </a:pPr>
          <a:r>
            <a:rPr lang="en-US" sz="1500" b="1" kern="1200" dirty="0" smtClean="0"/>
            <a:t>T.D.S.</a:t>
          </a:r>
          <a:endParaRPr lang="en-US" sz="1500" b="1" kern="1200" dirty="0"/>
        </a:p>
      </dsp:txBody>
      <dsp:txXfrm>
        <a:off x="8126982" y="1979930"/>
        <a:ext cx="2802445" cy="13589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7C333-FC62-455F-A46B-14F267603E4E}">
      <dsp:nvSpPr>
        <dsp:cNvPr id="0" name=""/>
        <dsp:cNvSpPr/>
      </dsp:nvSpPr>
      <dsp:spPr>
        <a:xfrm>
          <a:off x="0" y="4444481"/>
          <a:ext cx="8128000" cy="972343"/>
        </a:xfrm>
        <a:prstGeom prst="rec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i="1" kern="1200" dirty="0" smtClean="0"/>
            <a:t>shall, at the time of receipt of such amount, collect from the buyer, a sum equal to          0.1 per cent of the sale consideration exceeding fifty lakh rupees as income-tax</a:t>
          </a:r>
          <a:endParaRPr lang="en-US" sz="1700" kern="1200" dirty="0"/>
        </a:p>
      </dsp:txBody>
      <dsp:txXfrm>
        <a:off x="0" y="4444481"/>
        <a:ext cx="8128000" cy="972343"/>
      </dsp:txXfrm>
    </dsp:sp>
    <dsp:sp modelId="{0ECBBA8A-63BB-4D1A-BACE-FB5C1D017B62}">
      <dsp:nvSpPr>
        <dsp:cNvPr id="0" name=""/>
        <dsp:cNvSpPr/>
      </dsp:nvSpPr>
      <dsp:spPr>
        <a:xfrm rot="10800000">
          <a:off x="0" y="2963601"/>
          <a:ext cx="8128000" cy="1495464"/>
        </a:xfrm>
        <a:prstGeom prst="upArrowCallou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i="1" kern="1200" dirty="0" smtClean="0"/>
            <a:t>of the value or aggregate of such value exceeding fifty lakh rupees in any previous year, other than the goods being exported out of India or goods covered in sub-section (1) or sub-section (1F) or sub-section (1G)</a:t>
          </a:r>
          <a:endParaRPr lang="en-US" sz="1700" kern="1200" dirty="0"/>
        </a:p>
      </dsp:txBody>
      <dsp:txXfrm rot="10800000">
        <a:off x="0" y="2963601"/>
        <a:ext cx="8128000" cy="971708"/>
      </dsp:txXfrm>
    </dsp:sp>
    <dsp:sp modelId="{0033B1F2-F53F-4460-A0EC-6631F3E04EE0}">
      <dsp:nvSpPr>
        <dsp:cNvPr id="0" name=""/>
        <dsp:cNvSpPr/>
      </dsp:nvSpPr>
      <dsp:spPr>
        <a:xfrm rot="10800000">
          <a:off x="0" y="1482721"/>
          <a:ext cx="8128000" cy="1495464"/>
        </a:xfrm>
        <a:prstGeom prst="upArrowCallou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i="1" kern="1200" dirty="0" smtClean="0"/>
            <a:t>who receives any amount as consideration for sale of any goods </a:t>
          </a:r>
          <a:endParaRPr lang="en-US" sz="1700" kern="1200" dirty="0"/>
        </a:p>
      </dsp:txBody>
      <dsp:txXfrm rot="10800000">
        <a:off x="0" y="1482721"/>
        <a:ext cx="8128000" cy="971708"/>
      </dsp:txXfrm>
    </dsp:sp>
    <dsp:sp modelId="{C235E8DD-5C4A-4F8C-B7F1-2129DF6BBE48}">
      <dsp:nvSpPr>
        <dsp:cNvPr id="0" name=""/>
        <dsp:cNvSpPr/>
      </dsp:nvSpPr>
      <dsp:spPr>
        <a:xfrm rot="10800000">
          <a:off x="0" y="1842"/>
          <a:ext cx="8128000" cy="1495464"/>
        </a:xfrm>
        <a:prstGeom prst="upArrowCallou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i="1" kern="1200" dirty="0" smtClean="0"/>
            <a:t>Every person, being a seller</a:t>
          </a:r>
          <a:endParaRPr lang="en-US" sz="1700" kern="1200" dirty="0"/>
        </a:p>
      </dsp:txBody>
      <dsp:txXfrm rot="10800000">
        <a:off x="0" y="1842"/>
        <a:ext cx="8128000" cy="9717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31656-7396-4B93-8331-85F97028B091}">
      <dsp:nvSpPr>
        <dsp:cNvPr id="0" name=""/>
        <dsp:cNvSpPr/>
      </dsp:nvSpPr>
      <dsp:spPr>
        <a:xfrm>
          <a:off x="7004" y="1147717"/>
          <a:ext cx="2162575" cy="108128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t>“A” the Seller</a:t>
          </a:r>
        </a:p>
        <a:p>
          <a:pPr lvl="0" algn="ctr" defTabSz="666750">
            <a:lnSpc>
              <a:spcPct val="90000"/>
            </a:lnSpc>
            <a:spcBef>
              <a:spcPct val="0"/>
            </a:spcBef>
            <a:spcAft>
              <a:spcPct val="35000"/>
            </a:spcAft>
          </a:pPr>
          <a:r>
            <a:rPr lang="en-US" sz="1500" b="1" kern="1200" dirty="0" smtClean="0"/>
            <a:t>T/o &gt; </a:t>
          </a:r>
          <a:r>
            <a:rPr lang="en-US" sz="1500" kern="1200" dirty="0" smtClean="0"/>
            <a:t>₹ </a:t>
          </a:r>
          <a:r>
            <a:rPr lang="en-US" sz="1500" b="1" kern="1200" dirty="0" smtClean="0"/>
            <a:t>10 Crores </a:t>
          </a:r>
        </a:p>
        <a:p>
          <a:pPr lvl="0" algn="ctr" defTabSz="666750">
            <a:lnSpc>
              <a:spcPct val="90000"/>
            </a:lnSpc>
            <a:spcBef>
              <a:spcPct val="0"/>
            </a:spcBef>
            <a:spcAft>
              <a:spcPct val="35000"/>
            </a:spcAft>
          </a:pPr>
          <a:r>
            <a:rPr lang="en-US" sz="1500" b="1" kern="1200" dirty="0" smtClean="0"/>
            <a:t>(Preceding Year)</a:t>
          </a:r>
          <a:endParaRPr lang="en-US" sz="1500" b="1" kern="1200" dirty="0"/>
        </a:p>
      </dsp:txBody>
      <dsp:txXfrm>
        <a:off x="38674" y="1179387"/>
        <a:ext cx="2099235" cy="1017947"/>
      </dsp:txXfrm>
    </dsp:sp>
    <dsp:sp modelId="{689244B1-189A-43DE-8219-CBE1884BDF91}">
      <dsp:nvSpPr>
        <dsp:cNvPr id="0" name=""/>
        <dsp:cNvSpPr/>
      </dsp:nvSpPr>
      <dsp:spPr>
        <a:xfrm rot="18771105">
          <a:off x="1966140" y="1196757"/>
          <a:ext cx="1271909" cy="50751"/>
        </a:xfrm>
        <a:custGeom>
          <a:avLst/>
          <a:gdLst/>
          <a:ahLst/>
          <a:cxnLst/>
          <a:rect l="0" t="0" r="0" b="0"/>
          <a:pathLst>
            <a:path>
              <a:moveTo>
                <a:pt x="0" y="25375"/>
              </a:moveTo>
              <a:lnTo>
                <a:pt x="1271909" y="25375"/>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70297" y="1190335"/>
        <a:ext cx="63595" cy="63595"/>
      </dsp:txXfrm>
    </dsp:sp>
    <dsp:sp modelId="{8EAA38C4-EB15-473D-BF69-41897D268C04}">
      <dsp:nvSpPr>
        <dsp:cNvPr id="0" name=""/>
        <dsp:cNvSpPr/>
      </dsp:nvSpPr>
      <dsp:spPr>
        <a:xfrm>
          <a:off x="3034610" y="51510"/>
          <a:ext cx="2162575" cy="1408788"/>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t>Collection From “C” –Purchaser </a:t>
          </a:r>
        </a:p>
        <a:p>
          <a:pPr lvl="0" algn="ctr" defTabSz="666750">
            <a:lnSpc>
              <a:spcPct val="90000"/>
            </a:lnSpc>
            <a:spcBef>
              <a:spcPct val="0"/>
            </a:spcBef>
            <a:spcAft>
              <a:spcPct val="35000"/>
            </a:spcAft>
          </a:pPr>
          <a:r>
            <a:rPr lang="en-US" sz="1500" b="1" kern="1200" dirty="0" smtClean="0"/>
            <a:t>Less Than</a:t>
          </a:r>
        </a:p>
        <a:p>
          <a:pPr lvl="0" algn="ctr" defTabSz="666750">
            <a:lnSpc>
              <a:spcPct val="90000"/>
            </a:lnSpc>
            <a:spcBef>
              <a:spcPct val="0"/>
            </a:spcBef>
            <a:spcAft>
              <a:spcPct val="35000"/>
            </a:spcAft>
          </a:pPr>
          <a:r>
            <a:rPr lang="en-US" sz="1500" kern="1200" dirty="0" smtClean="0"/>
            <a:t>₹ </a:t>
          </a:r>
          <a:r>
            <a:rPr lang="en-US" sz="1500" b="1" kern="1200" dirty="0" smtClean="0"/>
            <a:t>50 </a:t>
          </a:r>
          <a:r>
            <a:rPr lang="en-US" sz="1500" b="1" kern="1200" dirty="0" smtClean="0"/>
            <a:t>Lakh. Sales by “A” to “C” exceeding </a:t>
          </a:r>
          <a:r>
            <a:rPr lang="en-US" sz="1500" kern="1200" dirty="0" smtClean="0"/>
            <a:t>₹ </a:t>
          </a:r>
          <a:r>
            <a:rPr lang="en-US" sz="1500" b="1" kern="1200" dirty="0" smtClean="0"/>
            <a:t>50 Lakh</a:t>
          </a:r>
          <a:endParaRPr lang="en-US" sz="1500" b="1" kern="1200" dirty="0"/>
        </a:p>
      </dsp:txBody>
      <dsp:txXfrm>
        <a:off x="3075872" y="92772"/>
        <a:ext cx="2080051" cy="1326264"/>
      </dsp:txXfrm>
    </dsp:sp>
    <dsp:sp modelId="{BEAE11F1-2466-4C43-88D1-CFFF7680AD36}">
      <dsp:nvSpPr>
        <dsp:cNvPr id="0" name=""/>
        <dsp:cNvSpPr/>
      </dsp:nvSpPr>
      <dsp:spPr>
        <a:xfrm>
          <a:off x="5197185" y="730529"/>
          <a:ext cx="865030" cy="50751"/>
        </a:xfrm>
        <a:custGeom>
          <a:avLst/>
          <a:gdLst/>
          <a:ahLst/>
          <a:cxnLst/>
          <a:rect l="0" t="0" r="0" b="0"/>
          <a:pathLst>
            <a:path>
              <a:moveTo>
                <a:pt x="0" y="25375"/>
              </a:moveTo>
              <a:lnTo>
                <a:pt x="865030" y="25375"/>
              </a:lnTo>
            </a:path>
          </a:pathLst>
        </a:custGeom>
        <a:noFill/>
        <a:ln w="2222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608075" y="734278"/>
        <a:ext cx="43251" cy="43251"/>
      </dsp:txXfrm>
    </dsp:sp>
    <dsp:sp modelId="{9076DD72-3DDB-4793-A4F2-1FCF98E93FE8}">
      <dsp:nvSpPr>
        <dsp:cNvPr id="0" name=""/>
        <dsp:cNvSpPr/>
      </dsp:nvSpPr>
      <dsp:spPr>
        <a:xfrm>
          <a:off x="6062216" y="215260"/>
          <a:ext cx="2162575" cy="108128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t>“A” will </a:t>
          </a:r>
        </a:p>
        <a:p>
          <a:pPr lvl="0" algn="ctr" defTabSz="666750">
            <a:lnSpc>
              <a:spcPct val="90000"/>
            </a:lnSpc>
            <a:spcBef>
              <a:spcPct val="0"/>
            </a:spcBef>
            <a:spcAft>
              <a:spcPct val="35000"/>
            </a:spcAft>
          </a:pPr>
          <a:r>
            <a:rPr lang="en-US" sz="1500" b="1" kern="1200" dirty="0" smtClean="0"/>
            <a:t>deduct T.D.S. </a:t>
          </a:r>
        </a:p>
        <a:p>
          <a:pPr lvl="0" algn="ctr" defTabSz="666750">
            <a:lnSpc>
              <a:spcPct val="90000"/>
            </a:lnSpc>
            <a:spcBef>
              <a:spcPct val="0"/>
            </a:spcBef>
            <a:spcAft>
              <a:spcPct val="35000"/>
            </a:spcAft>
          </a:pPr>
          <a:r>
            <a:rPr lang="en-US" sz="1500" b="1" kern="1200" dirty="0" smtClean="0"/>
            <a:t>U/s. 194Q of “C”</a:t>
          </a:r>
          <a:endParaRPr lang="en-US" sz="1500" b="1" kern="1200" dirty="0"/>
        </a:p>
      </dsp:txBody>
      <dsp:txXfrm>
        <a:off x="6093886" y="246930"/>
        <a:ext cx="2099235" cy="1017947"/>
      </dsp:txXfrm>
    </dsp:sp>
    <dsp:sp modelId="{E35A7E64-8C3E-452C-A012-D89BD2E0898B}">
      <dsp:nvSpPr>
        <dsp:cNvPr id="0" name=""/>
        <dsp:cNvSpPr/>
      </dsp:nvSpPr>
      <dsp:spPr>
        <a:xfrm rot="2829461">
          <a:off x="1966027" y="2129368"/>
          <a:ext cx="1272135" cy="50751"/>
        </a:xfrm>
        <a:custGeom>
          <a:avLst/>
          <a:gdLst/>
          <a:ahLst/>
          <a:cxnLst/>
          <a:rect l="0" t="0" r="0" b="0"/>
          <a:pathLst>
            <a:path>
              <a:moveTo>
                <a:pt x="0" y="25375"/>
              </a:moveTo>
              <a:lnTo>
                <a:pt x="1272135" y="25375"/>
              </a:lnTo>
            </a:path>
          </a:pathLst>
        </a:cu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70291" y="2122940"/>
        <a:ext cx="63606" cy="63606"/>
      </dsp:txXfrm>
    </dsp:sp>
    <dsp:sp modelId="{33B2049B-5BB5-403F-8754-F9E3FCD742B2}">
      <dsp:nvSpPr>
        <dsp:cNvPr id="0" name=""/>
        <dsp:cNvSpPr/>
      </dsp:nvSpPr>
      <dsp:spPr>
        <a:xfrm>
          <a:off x="3034610" y="1917040"/>
          <a:ext cx="2162575" cy="1408171"/>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t>Collection From “B” –Purchaser </a:t>
          </a:r>
        </a:p>
        <a:p>
          <a:pPr lvl="0" algn="ctr" defTabSz="666750">
            <a:lnSpc>
              <a:spcPct val="90000"/>
            </a:lnSpc>
            <a:spcBef>
              <a:spcPct val="0"/>
            </a:spcBef>
            <a:spcAft>
              <a:spcPct val="35000"/>
            </a:spcAft>
          </a:pPr>
          <a:r>
            <a:rPr lang="en-US" sz="1500" b="1" kern="1200" dirty="0" smtClean="0"/>
            <a:t>Exceeding </a:t>
          </a:r>
        </a:p>
        <a:p>
          <a:pPr lvl="0" algn="ctr" defTabSz="666750">
            <a:lnSpc>
              <a:spcPct val="90000"/>
            </a:lnSpc>
            <a:spcBef>
              <a:spcPct val="0"/>
            </a:spcBef>
            <a:spcAft>
              <a:spcPct val="35000"/>
            </a:spcAft>
          </a:pPr>
          <a:r>
            <a:rPr lang="en-US" sz="1500" kern="1200" dirty="0" smtClean="0"/>
            <a:t>₹ </a:t>
          </a:r>
          <a:r>
            <a:rPr lang="en-US" sz="1500" b="1" kern="1200" dirty="0" smtClean="0"/>
            <a:t>50 Lakh</a:t>
          </a:r>
          <a:endParaRPr lang="en-US" sz="1500" kern="1200" dirty="0"/>
        </a:p>
      </dsp:txBody>
      <dsp:txXfrm>
        <a:off x="3075854" y="1958284"/>
        <a:ext cx="2080087" cy="1325683"/>
      </dsp:txXfrm>
    </dsp:sp>
    <dsp:sp modelId="{F2E7D4F6-C749-40D0-913B-218B7F882A6E}">
      <dsp:nvSpPr>
        <dsp:cNvPr id="0" name=""/>
        <dsp:cNvSpPr/>
      </dsp:nvSpPr>
      <dsp:spPr>
        <a:xfrm rot="19457599">
          <a:off x="5097056" y="2284880"/>
          <a:ext cx="1065288" cy="50751"/>
        </a:xfrm>
        <a:custGeom>
          <a:avLst/>
          <a:gdLst/>
          <a:ahLst/>
          <a:cxnLst/>
          <a:rect l="0" t="0" r="0" b="0"/>
          <a:pathLst>
            <a:path>
              <a:moveTo>
                <a:pt x="0" y="25375"/>
              </a:moveTo>
              <a:lnTo>
                <a:pt x="1065288" y="25375"/>
              </a:lnTo>
            </a:path>
          </a:pathLst>
        </a:custGeom>
        <a:noFill/>
        <a:ln w="2222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603068" y="2283623"/>
        <a:ext cx="53264" cy="53264"/>
      </dsp:txXfrm>
    </dsp:sp>
    <dsp:sp modelId="{E0D06463-DFAF-41E0-8211-CF85DFA2F2FE}">
      <dsp:nvSpPr>
        <dsp:cNvPr id="0" name=""/>
        <dsp:cNvSpPr/>
      </dsp:nvSpPr>
      <dsp:spPr>
        <a:xfrm>
          <a:off x="6062216" y="1458741"/>
          <a:ext cx="2162575" cy="108128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endParaRPr lang="en-US" sz="1500" b="1" kern="1200" dirty="0" smtClean="0"/>
        </a:p>
        <a:p>
          <a:pPr lvl="0" algn="ctr" defTabSz="666750">
            <a:lnSpc>
              <a:spcPct val="90000"/>
            </a:lnSpc>
            <a:spcBef>
              <a:spcPct val="0"/>
            </a:spcBef>
            <a:spcAft>
              <a:spcPct val="35000"/>
            </a:spcAft>
          </a:pPr>
          <a:r>
            <a:rPr lang="en-US" sz="1500" b="1" kern="1200" dirty="0" smtClean="0"/>
            <a:t>T/o. of “B”  &gt; </a:t>
          </a:r>
        </a:p>
        <a:p>
          <a:pPr lvl="0" algn="ctr" defTabSz="666750">
            <a:lnSpc>
              <a:spcPct val="90000"/>
            </a:lnSpc>
            <a:spcBef>
              <a:spcPct val="0"/>
            </a:spcBef>
            <a:spcAft>
              <a:spcPct val="35000"/>
            </a:spcAft>
          </a:pPr>
          <a:r>
            <a:rPr lang="en-US" sz="1500" kern="1200" dirty="0" smtClean="0"/>
            <a:t>₹ </a:t>
          </a:r>
          <a:r>
            <a:rPr lang="en-US" sz="1500" b="1" kern="1200" dirty="0" smtClean="0"/>
            <a:t>10 crores in</a:t>
          </a:r>
        </a:p>
        <a:p>
          <a:pPr lvl="0" algn="ctr" defTabSz="666750">
            <a:lnSpc>
              <a:spcPct val="90000"/>
            </a:lnSpc>
            <a:spcBef>
              <a:spcPct val="0"/>
            </a:spcBef>
            <a:spcAft>
              <a:spcPct val="35000"/>
            </a:spcAft>
          </a:pPr>
          <a:r>
            <a:rPr lang="en-US" sz="1500" b="1" kern="1200" dirty="0" smtClean="0"/>
            <a:t>(Preceding Year)</a:t>
          </a:r>
        </a:p>
        <a:p>
          <a:pPr lvl="0" algn="ctr" defTabSz="666750">
            <a:lnSpc>
              <a:spcPct val="90000"/>
            </a:lnSpc>
            <a:spcBef>
              <a:spcPct val="0"/>
            </a:spcBef>
            <a:spcAft>
              <a:spcPct val="35000"/>
            </a:spcAft>
          </a:pPr>
          <a:endParaRPr lang="en-US" sz="1500" b="1" kern="1200" dirty="0"/>
        </a:p>
      </dsp:txBody>
      <dsp:txXfrm>
        <a:off x="6093886" y="1490411"/>
        <a:ext cx="2099235" cy="1017947"/>
      </dsp:txXfrm>
    </dsp:sp>
    <dsp:sp modelId="{638D5C97-C801-4DCA-931C-D7F04E30444F}">
      <dsp:nvSpPr>
        <dsp:cNvPr id="0" name=""/>
        <dsp:cNvSpPr/>
      </dsp:nvSpPr>
      <dsp:spPr>
        <a:xfrm>
          <a:off x="8224791" y="1974010"/>
          <a:ext cx="865030" cy="50751"/>
        </a:xfrm>
        <a:custGeom>
          <a:avLst/>
          <a:gdLst/>
          <a:ahLst/>
          <a:cxnLst/>
          <a:rect l="0" t="0" r="0" b="0"/>
          <a:pathLst>
            <a:path>
              <a:moveTo>
                <a:pt x="0" y="25375"/>
              </a:moveTo>
              <a:lnTo>
                <a:pt x="865030" y="25375"/>
              </a:lnTo>
            </a:path>
          </a:pathLst>
        </a:custGeom>
        <a:noFill/>
        <a:ln w="2222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8635681" y="1977759"/>
        <a:ext cx="43251" cy="43251"/>
      </dsp:txXfrm>
    </dsp:sp>
    <dsp:sp modelId="{166A15A5-39FF-4BF1-975F-B1E254B2E9A2}">
      <dsp:nvSpPr>
        <dsp:cNvPr id="0" name=""/>
        <dsp:cNvSpPr/>
      </dsp:nvSpPr>
      <dsp:spPr>
        <a:xfrm>
          <a:off x="9089822" y="1458741"/>
          <a:ext cx="2162575" cy="108128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t>“B” </a:t>
          </a:r>
        </a:p>
        <a:p>
          <a:pPr lvl="0" algn="ctr" defTabSz="666750">
            <a:lnSpc>
              <a:spcPct val="90000"/>
            </a:lnSpc>
            <a:spcBef>
              <a:spcPct val="0"/>
            </a:spcBef>
            <a:spcAft>
              <a:spcPct val="35000"/>
            </a:spcAft>
          </a:pPr>
          <a:r>
            <a:rPr lang="en-US" sz="1500" b="1" kern="1200" dirty="0" smtClean="0"/>
            <a:t>will deduct </a:t>
          </a:r>
        </a:p>
        <a:p>
          <a:pPr lvl="0" algn="ctr" defTabSz="666750">
            <a:lnSpc>
              <a:spcPct val="90000"/>
            </a:lnSpc>
            <a:spcBef>
              <a:spcPct val="0"/>
            </a:spcBef>
            <a:spcAft>
              <a:spcPct val="35000"/>
            </a:spcAft>
          </a:pPr>
          <a:r>
            <a:rPr lang="en-US" sz="1500" b="1" kern="1200" dirty="0" smtClean="0"/>
            <a:t>T.D.S. U/s. 194Q</a:t>
          </a:r>
          <a:endParaRPr lang="en-US" sz="1500" b="1" kern="1200" dirty="0"/>
        </a:p>
      </dsp:txBody>
      <dsp:txXfrm>
        <a:off x="9121492" y="1490411"/>
        <a:ext cx="2099235" cy="1017947"/>
      </dsp:txXfrm>
    </dsp:sp>
    <dsp:sp modelId="{00DDB813-1F48-4C02-A0FD-D6D25249BBF2}">
      <dsp:nvSpPr>
        <dsp:cNvPr id="0" name=""/>
        <dsp:cNvSpPr/>
      </dsp:nvSpPr>
      <dsp:spPr>
        <a:xfrm rot="2142401">
          <a:off x="5097056" y="2906620"/>
          <a:ext cx="1065288" cy="50751"/>
        </a:xfrm>
        <a:custGeom>
          <a:avLst/>
          <a:gdLst/>
          <a:ahLst/>
          <a:cxnLst/>
          <a:rect l="0" t="0" r="0" b="0"/>
          <a:pathLst>
            <a:path>
              <a:moveTo>
                <a:pt x="0" y="25375"/>
              </a:moveTo>
              <a:lnTo>
                <a:pt x="1065288" y="25375"/>
              </a:lnTo>
            </a:path>
          </a:pathLst>
        </a:custGeom>
        <a:noFill/>
        <a:ln w="2222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603068" y="2905364"/>
        <a:ext cx="53264" cy="53264"/>
      </dsp:txXfrm>
    </dsp:sp>
    <dsp:sp modelId="{7A6B3BF0-D523-4633-96D4-CEF254AEB215}">
      <dsp:nvSpPr>
        <dsp:cNvPr id="0" name=""/>
        <dsp:cNvSpPr/>
      </dsp:nvSpPr>
      <dsp:spPr>
        <a:xfrm>
          <a:off x="6062216" y="2702222"/>
          <a:ext cx="2162575" cy="108128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t>T/o. of “B”  &lt; </a:t>
          </a:r>
        </a:p>
        <a:p>
          <a:pPr lvl="0" algn="ctr" defTabSz="666750">
            <a:lnSpc>
              <a:spcPct val="90000"/>
            </a:lnSpc>
            <a:spcBef>
              <a:spcPct val="0"/>
            </a:spcBef>
            <a:spcAft>
              <a:spcPct val="35000"/>
            </a:spcAft>
          </a:pPr>
          <a:r>
            <a:rPr lang="en-US" sz="1500" kern="1200" dirty="0" smtClean="0"/>
            <a:t>₹ </a:t>
          </a:r>
          <a:r>
            <a:rPr lang="en-US" sz="1500" b="1" kern="1200" dirty="0" smtClean="0"/>
            <a:t>10 crores in</a:t>
          </a:r>
        </a:p>
        <a:p>
          <a:pPr lvl="0" algn="ctr" defTabSz="666750">
            <a:lnSpc>
              <a:spcPct val="90000"/>
            </a:lnSpc>
            <a:spcBef>
              <a:spcPct val="0"/>
            </a:spcBef>
            <a:spcAft>
              <a:spcPct val="35000"/>
            </a:spcAft>
          </a:pPr>
          <a:r>
            <a:rPr lang="en-US" sz="1500" b="1" kern="1200" dirty="0" smtClean="0"/>
            <a:t>(Preceding Year)</a:t>
          </a:r>
          <a:endParaRPr lang="en-US" sz="1500" kern="1200" dirty="0"/>
        </a:p>
      </dsp:txBody>
      <dsp:txXfrm>
        <a:off x="6093886" y="2733892"/>
        <a:ext cx="2099235" cy="1017947"/>
      </dsp:txXfrm>
    </dsp:sp>
    <dsp:sp modelId="{CE07C25A-7CBA-4413-81DC-57486534CB39}">
      <dsp:nvSpPr>
        <dsp:cNvPr id="0" name=""/>
        <dsp:cNvSpPr/>
      </dsp:nvSpPr>
      <dsp:spPr>
        <a:xfrm>
          <a:off x="8224791" y="3217491"/>
          <a:ext cx="865030" cy="50751"/>
        </a:xfrm>
        <a:custGeom>
          <a:avLst/>
          <a:gdLst/>
          <a:ahLst/>
          <a:cxnLst/>
          <a:rect l="0" t="0" r="0" b="0"/>
          <a:pathLst>
            <a:path>
              <a:moveTo>
                <a:pt x="0" y="25375"/>
              </a:moveTo>
              <a:lnTo>
                <a:pt x="865030" y="25375"/>
              </a:lnTo>
            </a:path>
          </a:pathLst>
        </a:custGeom>
        <a:noFill/>
        <a:ln w="2222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8635681" y="3221240"/>
        <a:ext cx="43251" cy="43251"/>
      </dsp:txXfrm>
    </dsp:sp>
    <dsp:sp modelId="{178A9673-F4E1-4D66-ACE1-C9ADC4EEB18C}">
      <dsp:nvSpPr>
        <dsp:cNvPr id="0" name=""/>
        <dsp:cNvSpPr/>
      </dsp:nvSpPr>
      <dsp:spPr>
        <a:xfrm>
          <a:off x="9089822" y="2702222"/>
          <a:ext cx="2162575" cy="108128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b="1" kern="1200" dirty="0" smtClean="0"/>
            <a:t>“A” </a:t>
          </a:r>
        </a:p>
        <a:p>
          <a:pPr lvl="0" algn="ctr" defTabSz="666750">
            <a:lnSpc>
              <a:spcPct val="90000"/>
            </a:lnSpc>
            <a:spcBef>
              <a:spcPct val="0"/>
            </a:spcBef>
            <a:spcAft>
              <a:spcPct val="35000"/>
            </a:spcAft>
          </a:pPr>
          <a:r>
            <a:rPr lang="en-US" sz="1500" b="1" kern="1200" dirty="0" smtClean="0"/>
            <a:t>will collect  </a:t>
          </a:r>
        </a:p>
        <a:p>
          <a:pPr lvl="0" algn="ctr" defTabSz="666750">
            <a:lnSpc>
              <a:spcPct val="90000"/>
            </a:lnSpc>
            <a:spcBef>
              <a:spcPct val="0"/>
            </a:spcBef>
            <a:spcAft>
              <a:spcPct val="35000"/>
            </a:spcAft>
          </a:pPr>
          <a:r>
            <a:rPr lang="en-US" sz="1500" b="1" kern="1200" dirty="0" smtClean="0"/>
            <a:t>T.C.S. U/s. 206C(1H)</a:t>
          </a:r>
          <a:endParaRPr lang="en-US" sz="1500" kern="1200" dirty="0"/>
        </a:p>
      </dsp:txBody>
      <dsp:txXfrm>
        <a:off x="9121492" y="2733892"/>
        <a:ext cx="2099235" cy="101794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7C333-FC62-455F-A46B-14F267603E4E}">
      <dsp:nvSpPr>
        <dsp:cNvPr id="0" name=""/>
        <dsp:cNvSpPr/>
      </dsp:nvSpPr>
      <dsp:spPr>
        <a:xfrm>
          <a:off x="0" y="4444481"/>
          <a:ext cx="8128000" cy="972343"/>
        </a:xfrm>
        <a:prstGeom prst="rec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i="1" kern="1200" dirty="0" smtClean="0"/>
            <a:t>tax shall be deducted at the higher of the following rates, namely:— </a:t>
          </a:r>
          <a:endParaRPr lang="en-US" sz="1600" kern="1200" dirty="0" smtClean="0"/>
        </a:p>
        <a:p>
          <a:pPr lvl="0" algn="ctr" defTabSz="711200">
            <a:lnSpc>
              <a:spcPct val="90000"/>
            </a:lnSpc>
            <a:spcBef>
              <a:spcPct val="0"/>
            </a:spcBef>
            <a:spcAft>
              <a:spcPct val="35000"/>
            </a:spcAft>
          </a:pPr>
          <a:r>
            <a:rPr lang="en-US" sz="1600" i="1" kern="1200" dirty="0" smtClean="0"/>
            <a:t>(i) at twice the rate specified in the relevant provision of the Act; or (ii) at twice the rate or rates in force; or (iii) at the rate of five per cent.. </a:t>
          </a:r>
          <a:endParaRPr lang="en-US" sz="1600" kern="1200" dirty="0"/>
        </a:p>
      </dsp:txBody>
      <dsp:txXfrm>
        <a:off x="0" y="4444481"/>
        <a:ext cx="8128000" cy="972343"/>
      </dsp:txXfrm>
    </dsp:sp>
    <dsp:sp modelId="{0ECBBA8A-63BB-4D1A-BACE-FB5C1D017B62}">
      <dsp:nvSpPr>
        <dsp:cNvPr id="0" name=""/>
        <dsp:cNvSpPr/>
      </dsp:nvSpPr>
      <dsp:spPr>
        <a:xfrm rot="10800000">
          <a:off x="0" y="2963601"/>
          <a:ext cx="8128000" cy="1495464"/>
        </a:xfrm>
        <a:prstGeom prst="upArrowCallou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i="1" kern="1200" dirty="0" smtClean="0"/>
            <a:t>the aggregate of tax deducted at source and tax collected at source in his case is rupees fifty thousand or more in each of these two previous years: </a:t>
          </a:r>
          <a:endParaRPr lang="en-US" sz="1700" kern="1200" dirty="0"/>
        </a:p>
      </dsp:txBody>
      <dsp:txXfrm rot="10800000">
        <a:off x="0" y="2963601"/>
        <a:ext cx="8128000" cy="971708"/>
      </dsp:txXfrm>
    </dsp:sp>
    <dsp:sp modelId="{0033B1F2-F53F-4460-A0EC-6631F3E04EE0}">
      <dsp:nvSpPr>
        <dsp:cNvPr id="0" name=""/>
        <dsp:cNvSpPr/>
      </dsp:nvSpPr>
      <dsp:spPr>
        <a:xfrm rot="10800000">
          <a:off x="0" y="1482721"/>
          <a:ext cx="8128000" cy="1495464"/>
        </a:xfrm>
        <a:prstGeom prst="upArrowCallou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i="1" kern="1200" dirty="0" smtClean="0"/>
            <a:t>“specified person” means a person who has not filed the returns of income for both of the two assessment years relevant to the two previous years immediately prior to the previous year in which tax is required to be deducted, for which the time limit of filing return of income under sub-section (1) of section 139 has expired; and </a:t>
          </a:r>
          <a:endParaRPr lang="en-US" sz="1600" kern="1200" dirty="0"/>
        </a:p>
      </dsp:txBody>
      <dsp:txXfrm rot="10800000">
        <a:off x="0" y="1482721"/>
        <a:ext cx="8128000" cy="971708"/>
      </dsp:txXfrm>
    </dsp:sp>
    <dsp:sp modelId="{C235E8DD-5C4A-4F8C-B7F1-2129DF6BBE48}">
      <dsp:nvSpPr>
        <dsp:cNvPr id="0" name=""/>
        <dsp:cNvSpPr/>
      </dsp:nvSpPr>
      <dsp:spPr>
        <a:xfrm rot="10800000">
          <a:off x="0" y="1842"/>
          <a:ext cx="8128000" cy="1495464"/>
        </a:xfrm>
        <a:prstGeom prst="upArrowCallou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i="1" kern="1200" dirty="0" smtClean="0"/>
            <a:t>Where tax is required to be deducted at source under the provisions of Chapter XVIIB, other than sections 192, 192A, 194B, 194BB, 194LBC or 194N on any sum / income / amount paid / payable / credited, by deductee to a specified person</a:t>
          </a:r>
          <a:endParaRPr lang="en-US" sz="1700" kern="1200" dirty="0"/>
        </a:p>
      </dsp:txBody>
      <dsp:txXfrm rot="10800000">
        <a:off x="0" y="1842"/>
        <a:ext cx="8128000" cy="9717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7C333-FC62-455F-A46B-14F267603E4E}">
      <dsp:nvSpPr>
        <dsp:cNvPr id="0" name=""/>
        <dsp:cNvSpPr/>
      </dsp:nvSpPr>
      <dsp:spPr>
        <a:xfrm>
          <a:off x="0" y="4444481"/>
          <a:ext cx="8128000" cy="972343"/>
        </a:xfrm>
        <a:prstGeom prst="rec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i="1" kern="1200" dirty="0" smtClean="0"/>
            <a:t>tax shall be </a:t>
          </a:r>
          <a:r>
            <a:rPr lang="en-US" sz="1600" i="1" kern="1200" dirty="0" smtClean="0"/>
            <a:t>collected at </a:t>
          </a:r>
          <a:r>
            <a:rPr lang="en-US" sz="1600" i="1" kern="1200" dirty="0" smtClean="0"/>
            <a:t>the higher of the following rates, namely:— </a:t>
          </a:r>
          <a:endParaRPr lang="en-US" sz="1600" kern="1200" dirty="0" smtClean="0"/>
        </a:p>
        <a:p>
          <a:pPr lvl="0" algn="ctr" defTabSz="711200">
            <a:lnSpc>
              <a:spcPct val="90000"/>
            </a:lnSpc>
            <a:spcBef>
              <a:spcPct val="0"/>
            </a:spcBef>
            <a:spcAft>
              <a:spcPct val="35000"/>
            </a:spcAft>
          </a:pPr>
          <a:r>
            <a:rPr lang="en-US" sz="1600" i="1" kern="1200" dirty="0" smtClean="0"/>
            <a:t>(i) at twice the rate specified in the relevant provision of the Act; or </a:t>
          </a:r>
          <a:endParaRPr lang="en-US" sz="1600" kern="1200" dirty="0" smtClean="0"/>
        </a:p>
        <a:p>
          <a:pPr lvl="0" algn="ctr" defTabSz="711200">
            <a:lnSpc>
              <a:spcPct val="90000"/>
            </a:lnSpc>
            <a:spcBef>
              <a:spcPct val="0"/>
            </a:spcBef>
            <a:spcAft>
              <a:spcPct val="35000"/>
            </a:spcAft>
          </a:pPr>
          <a:r>
            <a:rPr lang="en-US" sz="1600" i="1" kern="1200" dirty="0" smtClean="0"/>
            <a:t>(ii) at the rate of five per cent.</a:t>
          </a:r>
          <a:endParaRPr lang="en-US" sz="1600" kern="1200" dirty="0"/>
        </a:p>
      </dsp:txBody>
      <dsp:txXfrm>
        <a:off x="0" y="4444481"/>
        <a:ext cx="8128000" cy="972343"/>
      </dsp:txXfrm>
    </dsp:sp>
    <dsp:sp modelId="{0ECBBA8A-63BB-4D1A-BACE-FB5C1D017B62}">
      <dsp:nvSpPr>
        <dsp:cNvPr id="0" name=""/>
        <dsp:cNvSpPr/>
      </dsp:nvSpPr>
      <dsp:spPr>
        <a:xfrm rot="10800000">
          <a:off x="0" y="2949529"/>
          <a:ext cx="8128000" cy="1495464"/>
        </a:xfrm>
        <a:prstGeom prst="upArrowCallou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i="1" kern="1200" dirty="0" smtClean="0"/>
            <a:t>the aggregate of tax deducted at source and tax collected at source in his case is rupees fifty thousand or more in each of these two previous years: </a:t>
          </a:r>
          <a:endParaRPr lang="en-US" sz="2000" kern="1200" dirty="0"/>
        </a:p>
      </dsp:txBody>
      <dsp:txXfrm rot="10800000">
        <a:off x="0" y="2949529"/>
        <a:ext cx="8128000" cy="971708"/>
      </dsp:txXfrm>
    </dsp:sp>
    <dsp:sp modelId="{0033B1F2-F53F-4460-A0EC-6631F3E04EE0}">
      <dsp:nvSpPr>
        <dsp:cNvPr id="0" name=""/>
        <dsp:cNvSpPr/>
      </dsp:nvSpPr>
      <dsp:spPr>
        <a:xfrm rot="10800000">
          <a:off x="0" y="1482721"/>
          <a:ext cx="8128000" cy="1495464"/>
        </a:xfrm>
        <a:prstGeom prst="upArrowCallou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i="1" kern="1200" dirty="0" smtClean="0"/>
            <a:t>“specified person” means a person who has not filed the returns of income for both of the two assessment years relevant to the two previous years immediately prior to the previous year in which tax is required to be </a:t>
          </a:r>
          <a:r>
            <a:rPr lang="en-US" sz="1600" i="1" kern="1200" dirty="0" smtClean="0"/>
            <a:t>collected, </a:t>
          </a:r>
          <a:r>
            <a:rPr lang="en-US" sz="1600" i="1" kern="1200" dirty="0" smtClean="0"/>
            <a:t>for which the time limit of filing return of income under sub-section (1) of section 139 has expired; and </a:t>
          </a:r>
          <a:endParaRPr lang="en-US" sz="1600" kern="1200" dirty="0"/>
        </a:p>
      </dsp:txBody>
      <dsp:txXfrm rot="10800000">
        <a:off x="0" y="1482721"/>
        <a:ext cx="8128000" cy="971708"/>
      </dsp:txXfrm>
    </dsp:sp>
    <dsp:sp modelId="{C235E8DD-5C4A-4F8C-B7F1-2129DF6BBE48}">
      <dsp:nvSpPr>
        <dsp:cNvPr id="0" name=""/>
        <dsp:cNvSpPr/>
      </dsp:nvSpPr>
      <dsp:spPr>
        <a:xfrm rot="10800000">
          <a:off x="0" y="1842"/>
          <a:ext cx="8128000" cy="1495464"/>
        </a:xfrm>
        <a:prstGeom prst="upArrowCallout">
          <a:avLst/>
        </a:prstGeom>
        <a:solidFill>
          <a:schemeClr val="lt1">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i="1" kern="1200" dirty="0" smtClean="0"/>
            <a:t>where tax is required to be collected under the provisions of               Chapter XVII-BB on any sum or amount received by a collectee</a:t>
          </a:r>
          <a:endParaRPr lang="en-US" sz="2000" kern="1200" dirty="0"/>
        </a:p>
      </dsp:txBody>
      <dsp:txXfrm rot="10800000">
        <a:off x="0" y="1842"/>
        <a:ext cx="8128000" cy="971708"/>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71B538F6-AC32-4C48-A241-2C319D94ED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 xmlns:a16="http://schemas.microsoft.com/office/drawing/2014/main" id="{C02BACE3-EC2D-4898-B64D-08C196DE61F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24D88D5-0AB9-479B-891B-76FAA2CC9968}" type="datetimeFigureOut">
              <a:rPr lang="en-US" smtClean="0"/>
              <a:t>26/06/2021</a:t>
            </a:fld>
            <a:endParaRPr lang="en-US" dirty="0"/>
          </a:p>
        </p:txBody>
      </p:sp>
      <p:sp>
        <p:nvSpPr>
          <p:cNvPr id="4" name="Footer Placeholder 3">
            <a:extLst>
              <a:ext uri="{FF2B5EF4-FFF2-40B4-BE49-F238E27FC236}">
                <a16:creationId xmlns="" xmlns:a16="http://schemas.microsoft.com/office/drawing/2014/main" id="{AF7CC0CC-D9A9-4658-833D-7168A941E94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 xmlns:a16="http://schemas.microsoft.com/office/drawing/2014/main" id="{D66B70F4-8768-4C94-98DC-BDBE0D5884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3F20114-DE68-48DB-98CA-3A246173CE7D}" type="slidenum">
              <a:rPr lang="en-US" smtClean="0"/>
              <a:t>‹#›</a:t>
            </a:fld>
            <a:endParaRPr lang="en-US" dirty="0"/>
          </a:p>
        </p:txBody>
      </p:sp>
    </p:spTree>
    <p:extLst>
      <p:ext uri="{BB962C8B-B14F-4D97-AF65-F5344CB8AC3E}">
        <p14:creationId xmlns:p14="http://schemas.microsoft.com/office/powerpoint/2010/main" val="30716316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395F94-0189-4A23-9895-35FA752439AB}" type="datetimeFigureOut">
              <a:rPr lang="en-US" smtClean="0"/>
              <a:t>26/06/2021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2E1C88-3939-4832-BAAB-091D6FA96EB5}" type="slidenum">
              <a:rPr lang="en-US" smtClean="0"/>
              <a:t>‹#›</a:t>
            </a:fld>
            <a:endParaRPr lang="en-US" dirty="0"/>
          </a:p>
        </p:txBody>
      </p:sp>
    </p:spTree>
    <p:extLst>
      <p:ext uri="{BB962C8B-B14F-4D97-AF65-F5344CB8AC3E}">
        <p14:creationId xmlns:p14="http://schemas.microsoft.com/office/powerpoint/2010/main" val="131050048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Delete this slide when you finish preparing the other slides.</a:t>
            </a:r>
          </a:p>
        </p:txBody>
      </p:sp>
      <p:sp>
        <p:nvSpPr>
          <p:cNvPr id="4" name="Slide Number Placeholder 3"/>
          <p:cNvSpPr>
            <a:spLocks noGrp="1"/>
          </p:cNvSpPr>
          <p:nvPr>
            <p:ph type="sldNum" sz="quarter" idx="10"/>
          </p:nvPr>
        </p:nvSpPr>
        <p:spPr/>
        <p:txBody>
          <a:bodyPr/>
          <a:lstStyle/>
          <a:p>
            <a:fld id="{012E1C88-3939-4832-BAAB-091D6FA96EB5}" type="slidenum">
              <a:rPr lang="en-US" smtClean="0"/>
              <a:t>1</a:t>
            </a:fld>
            <a:endParaRPr lang="en-US" dirty="0"/>
          </a:p>
        </p:txBody>
      </p:sp>
    </p:spTree>
    <p:extLst>
      <p:ext uri="{BB962C8B-B14F-4D97-AF65-F5344CB8AC3E}">
        <p14:creationId xmlns:p14="http://schemas.microsoft.com/office/powerpoint/2010/main" val="492598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2E1C88-3939-4832-BAAB-091D6FA96EB5}" type="slidenum">
              <a:rPr lang="en-US" smtClean="0"/>
              <a:t>8</a:t>
            </a:fld>
            <a:endParaRPr lang="en-US" dirty="0"/>
          </a:p>
        </p:txBody>
      </p:sp>
    </p:spTree>
    <p:extLst>
      <p:ext uri="{BB962C8B-B14F-4D97-AF65-F5344CB8AC3E}">
        <p14:creationId xmlns:p14="http://schemas.microsoft.com/office/powerpoint/2010/main" val="4158457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2E1C88-3939-4832-BAAB-091D6FA96EB5}" type="slidenum">
              <a:rPr lang="en-US" smtClean="0"/>
              <a:t>23</a:t>
            </a:fld>
            <a:endParaRPr lang="en-US" dirty="0"/>
          </a:p>
        </p:txBody>
      </p:sp>
    </p:spTree>
    <p:extLst>
      <p:ext uri="{BB962C8B-B14F-4D97-AF65-F5344CB8AC3E}">
        <p14:creationId xmlns:p14="http://schemas.microsoft.com/office/powerpoint/2010/main" val="1422916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2E1C88-3939-4832-BAAB-091D6FA96EB5}" type="slidenum">
              <a:rPr lang="en-US" smtClean="0"/>
              <a:t>29</a:t>
            </a:fld>
            <a:endParaRPr lang="en-US" dirty="0"/>
          </a:p>
        </p:txBody>
      </p:sp>
    </p:spTree>
    <p:extLst>
      <p:ext uri="{BB962C8B-B14F-4D97-AF65-F5344CB8AC3E}">
        <p14:creationId xmlns:p14="http://schemas.microsoft.com/office/powerpoint/2010/main" val="156264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2E1C88-3939-4832-BAAB-091D6FA96EB5}" type="slidenum">
              <a:rPr lang="en-US" smtClean="0"/>
              <a:t>36</a:t>
            </a:fld>
            <a:endParaRPr lang="en-US" dirty="0"/>
          </a:p>
        </p:txBody>
      </p:sp>
    </p:spTree>
    <p:extLst>
      <p:ext uri="{BB962C8B-B14F-4D97-AF65-F5344CB8AC3E}">
        <p14:creationId xmlns:p14="http://schemas.microsoft.com/office/powerpoint/2010/main" val="2579076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2E1C88-3939-4832-BAAB-091D6FA96EB5}" type="slidenum">
              <a:rPr lang="en-US" smtClean="0"/>
              <a:t>54</a:t>
            </a:fld>
            <a:endParaRPr lang="en-US" dirty="0"/>
          </a:p>
        </p:txBody>
      </p:sp>
    </p:spTree>
    <p:extLst>
      <p:ext uri="{BB962C8B-B14F-4D97-AF65-F5344CB8AC3E}">
        <p14:creationId xmlns:p14="http://schemas.microsoft.com/office/powerpoint/2010/main" val="417981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464567" y="3085765"/>
            <a:ext cx="11262866" cy="3304800"/>
          </a:xfrm>
          <a:prstGeom prst="rect">
            <a:avLst/>
          </a:prstGeom>
          <a:gradFill flip="none" rotWithShape="1">
            <a:gsLst>
              <a:gs pos="100000">
                <a:schemeClr val="accent2"/>
              </a:gs>
              <a:gs pos="58000">
                <a:schemeClr val="accent2">
                  <a:lumMod val="7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99226" y="1020431"/>
            <a:ext cx="10993549" cy="1475013"/>
          </a:xfrm>
          <a:effectLst/>
        </p:spPr>
        <p:txBody>
          <a:bodyPr anchor="ctr" anchorCtr="0">
            <a:normAutofit/>
          </a:bodyPr>
          <a:lstStyle>
            <a:lvl1pPr algn="ctr">
              <a:defRPr sz="5400">
                <a:solidFill>
                  <a:schemeClr val="accent1"/>
                </a:solidFill>
              </a:defRPr>
            </a:lvl1pPr>
          </a:lstStyle>
          <a:p>
            <a:r>
              <a:rPr lang="en-US" noProof="0" smtClean="0"/>
              <a:t>Click to edit Master title style</a:t>
            </a:r>
            <a:endParaRPr lang="en-US" noProof="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ctr">
              <a:buNone/>
              <a:defRPr sz="20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bg1"/>
                </a:solidFill>
              </a:defRPr>
            </a:lvl1pPr>
          </a:lstStyle>
          <a:p>
            <a:fld id="{165F2386-9FFB-46EC-AE52-A8A937BE3D1E}" type="datetime8">
              <a:rPr lang="en-US" noProof="0" smtClean="0"/>
              <a:t>26/06/2021 7:30 PM</a:t>
            </a:fld>
            <a:endParaRPr lang="en-US" noProof="0" dirty="0"/>
          </a:p>
        </p:txBody>
      </p:sp>
      <p:sp>
        <p:nvSpPr>
          <p:cNvPr id="5" name="Footer Placeholder 4"/>
          <p:cNvSpPr>
            <a:spLocks noGrp="1"/>
          </p:cNvSpPr>
          <p:nvPr>
            <p:ph type="ftr" sz="quarter" idx="11"/>
          </p:nvPr>
        </p:nvSpPr>
        <p:spPr>
          <a:xfrm>
            <a:off x="581192" y="5951811"/>
            <a:ext cx="6917210" cy="365125"/>
          </a:xfrm>
        </p:spPr>
        <p:txBody>
          <a:bodyPr/>
          <a:lstStyle>
            <a:lvl1pPr>
              <a:defRPr sz="900">
                <a:solidFill>
                  <a:schemeClr val="bg1"/>
                </a:solidFill>
              </a:defRPr>
            </a:lvl1pPr>
          </a:lstStyle>
          <a:p>
            <a:r>
              <a:rPr lang="en-US" dirty="0" smtClean="0"/>
              <a:t>Patel Soni Shah &amp; Co</a:t>
            </a:r>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bg1"/>
                </a:solidFill>
              </a:defRPr>
            </a:lvl1pPr>
          </a:lstStyle>
          <a:p>
            <a:fld id="{C5C3056E-1632-4A65-A24F-3F10A1450A6E}" type="slidenum">
              <a:rPr lang="en-US" noProof="0" smtClean="0"/>
              <a:pPr/>
              <a:t>‹#›</a:t>
            </a:fld>
            <a:endParaRPr lang="en-US" noProof="0" dirty="0"/>
          </a:p>
        </p:txBody>
      </p:sp>
    </p:spTree>
    <p:extLst>
      <p:ext uri="{BB962C8B-B14F-4D97-AF65-F5344CB8AC3E}">
        <p14:creationId xmlns:p14="http://schemas.microsoft.com/office/powerpoint/2010/main" val="2168848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33C994CB-2BC6-164B-80D4-304B4CB6D8C3}"/>
              </a:ext>
            </a:extLst>
          </p:cNvPr>
          <p:cNvSpPr>
            <a:spLocks noChangeAspect="1"/>
          </p:cNvSpPr>
          <p:nvPr userDrawn="1"/>
        </p:nvSpPr>
        <p:spPr bwMode="white">
          <a:xfrm>
            <a:off x="445982" y="606554"/>
            <a:ext cx="11300036" cy="1258827"/>
          </a:xfrm>
          <a:prstGeom prst="rect">
            <a:avLst/>
          </a:prstGeom>
          <a:gradFill flip="none" rotWithShape="1">
            <a:gsLst>
              <a:gs pos="100000">
                <a:schemeClr val="accent2"/>
              </a:gs>
              <a:gs pos="60000">
                <a:schemeClr val="accent1">
                  <a:lumMod val="95000"/>
                  <a:lumOff val="5000"/>
                </a:schemeClr>
              </a:gs>
              <a:gs pos="0">
                <a:schemeClr val="accent1">
                  <a:lumMod val="4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581192" y="2180496"/>
            <a:ext cx="11029615" cy="3678303"/>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Date Placeholder 3"/>
          <p:cNvSpPr>
            <a:spLocks noGrp="1"/>
          </p:cNvSpPr>
          <p:nvPr>
            <p:ph type="dt" sz="half" idx="10"/>
          </p:nvPr>
        </p:nvSpPr>
        <p:spPr/>
        <p:txBody>
          <a:bodyPr/>
          <a:lstStyle/>
          <a:p>
            <a:fld id="{545F189E-614F-418C-B862-4FB614487EB4}" type="datetime8">
              <a:rPr lang="en-US" noProof="0" smtClean="0"/>
              <a:t>26/06/2021 7:30 PM</a:t>
            </a:fld>
            <a:endParaRPr lang="en-US" noProof="0" dirty="0"/>
          </a:p>
        </p:txBody>
      </p:sp>
      <p:sp>
        <p:nvSpPr>
          <p:cNvPr id="5" name="Footer Placeholder 4"/>
          <p:cNvSpPr>
            <a:spLocks noGrp="1"/>
          </p:cNvSpPr>
          <p:nvPr>
            <p:ph type="ftr" sz="quarter" idx="11"/>
          </p:nvPr>
        </p:nvSpPr>
        <p:spPr/>
        <p:txBody>
          <a:bodyPr/>
          <a:lstStyle>
            <a:lvl1pPr>
              <a:defRPr sz="900" b="1"/>
            </a:lvl1pPr>
          </a:lstStyle>
          <a:p>
            <a:r>
              <a:rPr lang="en-US" dirty="0" smtClean="0"/>
              <a:t>Patel Soni Shah &amp; Co</a:t>
            </a:r>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lvl1pPr>
              <a:defRPr sz="900" b="1"/>
            </a:lvl1pPr>
          </a:lstStyle>
          <a:p>
            <a:fld id="{C5C3056E-1632-4A65-A24F-3F10A1450A6E}" type="slidenum">
              <a:rPr lang="en-US" smtClean="0"/>
              <a:pPr/>
              <a:t>‹#›</a:t>
            </a:fld>
            <a:endParaRPr lang="en-US" dirty="0"/>
          </a:p>
        </p:txBody>
      </p:sp>
      <p:sp>
        <p:nvSpPr>
          <p:cNvPr id="9" name="Title 1">
            <a:extLst>
              <a:ext uri="{FF2B5EF4-FFF2-40B4-BE49-F238E27FC236}">
                <a16:creationId xmlns="" xmlns:a16="http://schemas.microsoft.com/office/drawing/2014/main" id="{B5BE0FDB-DB48-E242-8A1F-5B06F79B404A}"/>
              </a:ext>
            </a:extLst>
          </p:cNvPr>
          <p:cNvSpPr>
            <a:spLocks noGrp="1"/>
          </p:cNvSpPr>
          <p:nvPr>
            <p:ph type="title"/>
          </p:nvPr>
        </p:nvSpPr>
        <p:spPr>
          <a:xfrm>
            <a:off x="581193" y="729658"/>
            <a:ext cx="11029616" cy="988332"/>
          </a:xfrm>
        </p:spPr>
        <p:txBody>
          <a:bodyPr anchor="ctr" anchorCtr="0">
            <a:normAutofit/>
          </a:bodyPr>
          <a:lstStyle>
            <a:lvl1pPr algn="ctr">
              <a:defRPr sz="4000"/>
            </a:lvl1pPr>
          </a:lstStyle>
          <a:p>
            <a:r>
              <a:rPr lang="en-US" noProof="0" smtClean="0"/>
              <a:t>Click to edit Master title style</a:t>
            </a:r>
            <a:endParaRPr lang="en-US" noProof="0"/>
          </a:p>
        </p:txBody>
      </p:sp>
    </p:spTree>
    <p:extLst>
      <p:ext uri="{BB962C8B-B14F-4D97-AF65-F5344CB8AC3E}">
        <p14:creationId xmlns:p14="http://schemas.microsoft.com/office/powerpoint/2010/main" val="2546653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mage and Caption">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5655714" cy="5244392"/>
          </a:xfrm>
          <a:prstGeom prst="rect">
            <a:avLst/>
          </a:prstGeom>
          <a:gradFill flip="none" rotWithShape="1">
            <a:gsLst>
              <a:gs pos="100000">
                <a:schemeClr val="accent2"/>
              </a:gs>
              <a:gs pos="65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295292" y="773724"/>
            <a:ext cx="5315516" cy="4958862"/>
          </a:xfrm>
        </p:spPr>
        <p:txBody>
          <a:bodyPr anchor="ctr" anchorCtr="0"/>
          <a:lstStyle>
            <a:lvl1pPr>
              <a:defRPr>
                <a:solidFill>
                  <a:schemeClr val="accent1"/>
                </a:solidFill>
              </a:defRPr>
            </a:lvl1pPr>
          </a:lstStyle>
          <a:p>
            <a:r>
              <a:rPr lang="en-US" noProof="0" smtClean="0"/>
              <a:t>Click to edit Master title style</a:t>
            </a:r>
            <a:endParaRPr lang="en-US" noProof="0"/>
          </a:p>
        </p:txBody>
      </p:sp>
      <p:sp>
        <p:nvSpPr>
          <p:cNvPr id="3" name="Content Placeholder 2"/>
          <p:cNvSpPr>
            <a:spLocks noGrp="1"/>
          </p:cNvSpPr>
          <p:nvPr>
            <p:ph idx="1"/>
          </p:nvPr>
        </p:nvSpPr>
        <p:spPr>
          <a:xfrm>
            <a:off x="581192" y="773724"/>
            <a:ext cx="5388785" cy="495886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Date Placeholder 3"/>
          <p:cNvSpPr>
            <a:spLocks noGrp="1"/>
          </p:cNvSpPr>
          <p:nvPr>
            <p:ph type="dt" sz="half" idx="10"/>
          </p:nvPr>
        </p:nvSpPr>
        <p:spPr/>
        <p:txBody>
          <a:bodyPr/>
          <a:lstStyle/>
          <a:p>
            <a:fld id="{B87541F1-DD43-41AB-83BD-293233E51619}" type="datetime8">
              <a:rPr lang="en-US" noProof="0" smtClean="0"/>
              <a:t>26/06/2021 7:30 PM</a:t>
            </a:fld>
            <a:endParaRPr lang="en-US" noProof="0" dirty="0"/>
          </a:p>
        </p:txBody>
      </p:sp>
      <p:sp>
        <p:nvSpPr>
          <p:cNvPr id="5" name="Footer Placeholder 4"/>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a:xfrm>
            <a:off x="10558300" y="5956137"/>
            <a:ext cx="1052508" cy="365125"/>
          </a:xfrm>
        </p:spPr>
        <p:txBody>
          <a:bodyPr/>
          <a:lstStyle/>
          <a:p>
            <a:fld id="{C5C3056E-1632-4A65-A24F-3F10A1450A6E}" type="slidenum">
              <a:rPr lang="en-US" noProof="0" smtClean="0"/>
              <a:t>‹#›</a:t>
            </a:fld>
            <a:endParaRPr lang="en-US" noProof="0" dirty="0"/>
          </a:p>
        </p:txBody>
      </p:sp>
    </p:spTree>
    <p:extLst>
      <p:ext uri="{BB962C8B-B14F-4D97-AF65-F5344CB8AC3E}">
        <p14:creationId xmlns:p14="http://schemas.microsoft.com/office/powerpoint/2010/main" val="637820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bwMode="white">
          <a:xfrm>
            <a:off x="447817" y="5141974"/>
            <a:ext cx="11290860" cy="1258827"/>
          </a:xfrm>
          <a:prstGeom prst="rect">
            <a:avLst/>
          </a:prstGeom>
          <a:gradFill flip="none" rotWithShape="1">
            <a:gsLst>
              <a:gs pos="100000">
                <a:srgbClr val="903163"/>
              </a:gs>
              <a:gs pos="60000">
                <a:schemeClr val="accent1">
                  <a:lumMod val="95000"/>
                  <a:lumOff val="5000"/>
                </a:schemeClr>
              </a:gs>
              <a:gs pos="100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noProof="0" smtClean="0"/>
              <a:t>Click to edit Master title style</a:t>
            </a:r>
            <a:endParaRPr lang="en-US" noProof="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3B83F355-5823-4911-8D3B-424E0D6F28A2}" type="datetime8">
              <a:rPr lang="en-US" noProof="0" smtClean="0"/>
              <a:t>26/06/2021 7:30 PM</a:t>
            </a:fld>
            <a:endParaRPr lang="en-US" noProof="0" dirty="0"/>
          </a:p>
        </p:txBody>
      </p:sp>
      <p:sp>
        <p:nvSpPr>
          <p:cNvPr id="5" name="Footer Placeholder 4"/>
          <p:cNvSpPr>
            <a:spLocks noGrp="1"/>
          </p:cNvSpPr>
          <p:nvPr>
            <p:ph type="ftr" sz="quarter" idx="11"/>
          </p:nvPr>
        </p:nvSpPr>
        <p:spPr/>
        <p:txBody>
          <a:bodyPr/>
          <a:lstStyle>
            <a:lvl1pPr>
              <a:defRPr sz="900">
                <a:solidFill>
                  <a:schemeClr val="bg1"/>
                </a:solidFill>
              </a:defRPr>
            </a:lvl1pPr>
          </a:lstStyle>
          <a:p>
            <a:r>
              <a:rPr lang="en-US" dirty="0" smtClean="0"/>
              <a:t>Patel Soni Shah &amp; Co</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C5C3056E-1632-4A65-A24F-3F10A1450A6E}" type="slidenum">
              <a:rPr lang="en-US" noProof="0" smtClean="0"/>
              <a:pPr/>
              <a:t>‹#›</a:t>
            </a:fld>
            <a:endParaRPr lang="en-US" noProof="0" dirty="0"/>
          </a:p>
        </p:txBody>
      </p:sp>
    </p:spTree>
    <p:extLst>
      <p:ext uri="{BB962C8B-B14F-4D97-AF65-F5344CB8AC3E}">
        <p14:creationId xmlns:p14="http://schemas.microsoft.com/office/powerpoint/2010/main" val="249244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bwMode="white">
          <a:xfrm>
            <a:off x="445982" y="606554"/>
            <a:ext cx="11300036" cy="1258827"/>
          </a:xfrm>
          <a:prstGeom prst="rect">
            <a:avLst/>
          </a:prstGeom>
          <a:gradFill flip="none" rotWithShape="1">
            <a:gsLst>
              <a:gs pos="100000">
                <a:schemeClr val="accent2"/>
              </a:gs>
              <a:gs pos="60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nchor="ctr" anchorCtr="0">
            <a:normAutofit/>
          </a:bodyPr>
          <a:lstStyle>
            <a:lvl1pPr algn="ctr">
              <a:defRPr sz="4000"/>
            </a:lvl1pPr>
          </a:lstStyle>
          <a:p>
            <a:r>
              <a:rPr lang="en-US" noProof="0" smtClean="0"/>
              <a:t>Click to edit Master title style</a:t>
            </a:r>
            <a:endParaRPr lang="en-US" noProof="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5" name="Date Placeholder 4"/>
          <p:cNvSpPr>
            <a:spLocks noGrp="1"/>
          </p:cNvSpPr>
          <p:nvPr>
            <p:ph type="dt" sz="half" idx="10"/>
          </p:nvPr>
        </p:nvSpPr>
        <p:spPr/>
        <p:txBody>
          <a:bodyPr/>
          <a:lstStyle/>
          <a:p>
            <a:fld id="{59394958-AC30-454D-951C-D579B22A3528}" type="datetime8">
              <a:rPr lang="en-US" noProof="0" smtClean="0"/>
              <a:t>26/06/2021 7:30 PM</a:t>
            </a:fld>
            <a:endParaRPr lang="en-US" noProof="0" dirty="0"/>
          </a:p>
        </p:txBody>
      </p:sp>
      <p:sp>
        <p:nvSpPr>
          <p:cNvPr id="6" name="Footer Placeholder 5"/>
          <p:cNvSpPr>
            <a:spLocks noGrp="1"/>
          </p:cNvSpPr>
          <p:nvPr>
            <p:ph type="ftr" sz="quarter" idx="11"/>
          </p:nvPr>
        </p:nvSpPr>
        <p:spPr/>
        <p:txBody>
          <a:bodyPr/>
          <a:lstStyle/>
          <a:p>
            <a:r>
              <a:rPr lang="en-US" noProof="0" dirty="0" smtClean="0"/>
              <a:t>Patel Soni Shah &amp; Co</a:t>
            </a:r>
            <a:endParaRPr lang="en-US" noProof="0" dirty="0"/>
          </a:p>
        </p:txBody>
      </p:sp>
      <p:sp>
        <p:nvSpPr>
          <p:cNvPr id="7" name="Slide Number Placeholder 6"/>
          <p:cNvSpPr>
            <a:spLocks noGrp="1"/>
          </p:cNvSpPr>
          <p:nvPr>
            <p:ph type="sldNum" sz="quarter" idx="12"/>
          </p:nvPr>
        </p:nvSpPr>
        <p:spPr/>
        <p:txBody>
          <a:bodyPr/>
          <a:lstStyle/>
          <a:p>
            <a:fld id="{C5C3056E-1632-4A65-A24F-3F10A1450A6E}" type="slidenum">
              <a:rPr lang="en-US" noProof="0" smtClean="0"/>
              <a:t>‹#›</a:t>
            </a:fld>
            <a:endParaRPr lang="en-US" noProof="0" dirty="0"/>
          </a:p>
        </p:txBody>
      </p:sp>
    </p:spTree>
    <p:extLst>
      <p:ext uri="{BB962C8B-B14F-4D97-AF65-F5344CB8AC3E}">
        <p14:creationId xmlns:p14="http://schemas.microsoft.com/office/powerpoint/2010/main" val="4236966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3 Column">
    <p:spTree>
      <p:nvGrpSpPr>
        <p:cNvPr id="1" name=""/>
        <p:cNvGrpSpPr/>
        <p:nvPr/>
      </p:nvGrpSpPr>
      <p:grpSpPr>
        <a:xfrm>
          <a:off x="0" y="0"/>
          <a:ext cx="0" cy="0"/>
          <a:chOff x="0" y="0"/>
          <a:chExt cx="0" cy="0"/>
        </a:xfrm>
      </p:grpSpPr>
      <p:sp>
        <p:nvSpPr>
          <p:cNvPr id="11" name="Rectangle 10"/>
          <p:cNvSpPr>
            <a:spLocks noChangeAspect="1"/>
          </p:cNvSpPr>
          <p:nvPr/>
        </p:nvSpPr>
        <p:spPr bwMode="white">
          <a:xfrm>
            <a:off x="445982" y="606554"/>
            <a:ext cx="11300036" cy="1258827"/>
          </a:xfrm>
          <a:prstGeom prst="rect">
            <a:avLst/>
          </a:prstGeom>
          <a:gradFill flip="none" rotWithShape="1">
            <a:gsLst>
              <a:gs pos="100000">
                <a:schemeClr val="accent2"/>
              </a:gs>
              <a:gs pos="60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nchor="ctr" anchorCtr="0">
            <a:normAutofit/>
          </a:bodyPr>
          <a:lstStyle>
            <a:lvl1pPr algn="ctr">
              <a:defRPr sz="4000"/>
            </a:lvl1pPr>
          </a:lstStyle>
          <a:p>
            <a:r>
              <a:rPr lang="en-US" noProof="0" smtClean="0"/>
              <a:t>Click to edit Master title style</a:t>
            </a:r>
            <a:endParaRPr lang="en-US" noProof="0"/>
          </a:p>
        </p:txBody>
      </p:sp>
      <p:sp>
        <p:nvSpPr>
          <p:cNvPr id="3" name="Text Placeholder 2"/>
          <p:cNvSpPr>
            <a:spLocks noGrp="1"/>
          </p:cNvSpPr>
          <p:nvPr>
            <p:ph type="body" idx="1"/>
          </p:nvPr>
        </p:nvSpPr>
        <p:spPr>
          <a:xfrm>
            <a:off x="677396" y="2023139"/>
            <a:ext cx="3198328" cy="536005"/>
          </a:xfrm>
        </p:spPr>
        <p:txBody>
          <a:bodyPr anchor="ctr" anchorCtr="0">
            <a:noAutofit/>
          </a:bodyPr>
          <a:lstStyle>
            <a:lvl1pPr marL="0" indent="0" algn="ctr">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4" name="Content Placeholder 3"/>
          <p:cNvSpPr>
            <a:spLocks noGrp="1"/>
          </p:cNvSpPr>
          <p:nvPr>
            <p:ph sz="half" idx="2"/>
          </p:nvPr>
        </p:nvSpPr>
        <p:spPr>
          <a:xfrm>
            <a:off x="581194" y="2714624"/>
            <a:ext cx="3378403" cy="3194051"/>
          </a:xfrm>
        </p:spPr>
        <p:txBody>
          <a:bodyPr anchor="t">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7" name="Date Placeholder 6"/>
          <p:cNvSpPr>
            <a:spLocks noGrp="1"/>
          </p:cNvSpPr>
          <p:nvPr>
            <p:ph type="dt" sz="half" idx="10"/>
          </p:nvPr>
        </p:nvSpPr>
        <p:spPr/>
        <p:txBody>
          <a:bodyPr/>
          <a:lstStyle>
            <a:lvl1pPr>
              <a:defRPr>
                <a:solidFill>
                  <a:srgbClr val="903163"/>
                </a:solidFill>
              </a:defRPr>
            </a:lvl1pPr>
          </a:lstStyle>
          <a:p>
            <a:fld id="{C18BBA30-3E89-4177-9C47-864B2EC6B945}" type="datetime8">
              <a:rPr lang="en-US" noProof="0" smtClean="0"/>
              <a:t>26/06/2021 7:30 PM</a:t>
            </a:fld>
            <a:endParaRPr lang="en-US" noProof="0" dirty="0"/>
          </a:p>
        </p:txBody>
      </p:sp>
      <p:sp>
        <p:nvSpPr>
          <p:cNvPr id="8" name="Footer Placeholder 7"/>
          <p:cNvSpPr>
            <a:spLocks noGrp="1"/>
          </p:cNvSpPr>
          <p:nvPr>
            <p:ph type="ftr" sz="quarter" idx="11"/>
          </p:nvPr>
        </p:nvSpPr>
        <p:spPr>
          <a:xfrm>
            <a:off x="581192" y="5951811"/>
            <a:ext cx="6917210" cy="365125"/>
          </a:xfrm>
        </p:spPr>
        <p:txBody>
          <a:bodyPr/>
          <a:lstStyle>
            <a:lvl1pPr>
              <a:defRPr sz="900">
                <a:solidFill>
                  <a:srgbClr val="903163"/>
                </a:solidFill>
              </a:defRPr>
            </a:lvl1pPr>
          </a:lstStyle>
          <a:p>
            <a:r>
              <a:rPr lang="en-US" dirty="0" smtClean="0"/>
              <a:t>Patel Soni Shah &amp; Co</a:t>
            </a:r>
            <a:endParaRPr lang="en-US" dirty="0"/>
          </a:p>
        </p:txBody>
      </p:sp>
      <p:sp>
        <p:nvSpPr>
          <p:cNvPr id="23" name="Content Placeholder 3">
            <a:extLst>
              <a:ext uri="{FF2B5EF4-FFF2-40B4-BE49-F238E27FC236}">
                <a16:creationId xmlns="" xmlns:a16="http://schemas.microsoft.com/office/drawing/2014/main" id="{6D289ABA-BA71-41AF-AA30-58CB8F426F6C}"/>
              </a:ext>
            </a:extLst>
          </p:cNvPr>
          <p:cNvSpPr>
            <a:spLocks noGrp="1"/>
          </p:cNvSpPr>
          <p:nvPr>
            <p:ph sz="half" idx="15"/>
          </p:nvPr>
        </p:nvSpPr>
        <p:spPr>
          <a:xfrm>
            <a:off x="8145430" y="2714624"/>
            <a:ext cx="3378403" cy="3194051"/>
          </a:xfrm>
        </p:spPr>
        <p:txBody>
          <a:bodyPr anchor="t">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9" name="Slide Number Placeholder 8"/>
          <p:cNvSpPr>
            <a:spLocks noGrp="1"/>
          </p:cNvSpPr>
          <p:nvPr>
            <p:ph type="sldNum" sz="quarter" idx="12"/>
          </p:nvPr>
        </p:nvSpPr>
        <p:spPr/>
        <p:txBody>
          <a:bodyPr/>
          <a:lstStyle>
            <a:lvl1pPr>
              <a:defRPr>
                <a:solidFill>
                  <a:srgbClr val="903163"/>
                </a:solidFill>
              </a:defRPr>
            </a:lvl1pPr>
          </a:lstStyle>
          <a:p>
            <a:fld id="{C5C3056E-1632-4A65-A24F-3F10A1450A6E}" type="slidenum">
              <a:rPr lang="en-US" noProof="0" smtClean="0"/>
              <a:pPr/>
              <a:t>‹#›</a:t>
            </a:fld>
            <a:endParaRPr lang="en-US" noProof="0" dirty="0"/>
          </a:p>
        </p:txBody>
      </p:sp>
      <p:sp>
        <p:nvSpPr>
          <p:cNvPr id="22" name="Content Placeholder 3">
            <a:extLst>
              <a:ext uri="{FF2B5EF4-FFF2-40B4-BE49-F238E27FC236}">
                <a16:creationId xmlns="" xmlns:a16="http://schemas.microsoft.com/office/drawing/2014/main" id="{C06DFC81-3912-4844-B25C-E1D7CBCD80A0}"/>
              </a:ext>
            </a:extLst>
          </p:cNvPr>
          <p:cNvSpPr>
            <a:spLocks noGrp="1"/>
          </p:cNvSpPr>
          <p:nvPr>
            <p:ph sz="half" idx="14"/>
          </p:nvPr>
        </p:nvSpPr>
        <p:spPr>
          <a:xfrm>
            <a:off x="4400414" y="2714624"/>
            <a:ext cx="3378403" cy="3194051"/>
          </a:xfrm>
        </p:spPr>
        <p:txBody>
          <a:bodyPr anchor="t">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4" name="Text Placeholder 2">
            <a:extLst>
              <a:ext uri="{FF2B5EF4-FFF2-40B4-BE49-F238E27FC236}">
                <a16:creationId xmlns="" xmlns:a16="http://schemas.microsoft.com/office/drawing/2014/main" id="{11556C46-FD2A-4916-B30C-DB066CAEA471}"/>
              </a:ext>
            </a:extLst>
          </p:cNvPr>
          <p:cNvSpPr>
            <a:spLocks noGrp="1"/>
          </p:cNvSpPr>
          <p:nvPr>
            <p:ph type="body" idx="16"/>
          </p:nvPr>
        </p:nvSpPr>
        <p:spPr>
          <a:xfrm>
            <a:off x="8241852" y="2023139"/>
            <a:ext cx="3198328" cy="536005"/>
          </a:xfrm>
        </p:spPr>
        <p:txBody>
          <a:bodyPr anchor="ctr" anchorCtr="0">
            <a:noAutofit/>
          </a:bodyPr>
          <a:lstStyle>
            <a:lvl1pPr marL="0" indent="0" algn="ctr">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cxnSp>
        <p:nvCxnSpPr>
          <p:cNvPr id="19" name="Straight Connector 18">
            <a:extLst>
              <a:ext uri="{FF2B5EF4-FFF2-40B4-BE49-F238E27FC236}">
                <a16:creationId xmlns="" xmlns:a16="http://schemas.microsoft.com/office/drawing/2014/main" id="{E2328988-0888-4C1A-8F73-17D455B6F882}"/>
              </a:ext>
              <a:ext uri="{C183D7F6-B498-43B3-948B-1728B52AA6E4}">
                <adec:decorative xmlns="" xmlns:adec="http://schemas.microsoft.com/office/drawing/2017/decorative" val="1"/>
              </a:ext>
            </a:extLst>
          </p:cNvPr>
          <p:cNvCxnSpPr>
            <a:cxnSpLocks/>
          </p:cNvCxnSpPr>
          <p:nvPr userDrawn="1"/>
        </p:nvCxnSpPr>
        <p:spPr>
          <a:xfrm>
            <a:off x="4180115" y="2714625"/>
            <a:ext cx="0" cy="3194051"/>
          </a:xfrm>
          <a:prstGeom prst="line">
            <a:avLst/>
          </a:prstGeom>
          <a:ln>
            <a:solidFill>
              <a:schemeClr val="accent1"/>
            </a:solidFill>
          </a:ln>
        </p:spPr>
        <p:style>
          <a:lnRef idx="2">
            <a:schemeClr val="accent4"/>
          </a:lnRef>
          <a:fillRef idx="0">
            <a:schemeClr val="accent4"/>
          </a:fillRef>
          <a:effectRef idx="1">
            <a:schemeClr val="accent4"/>
          </a:effectRef>
          <a:fontRef idx="minor">
            <a:schemeClr val="tx1"/>
          </a:fontRef>
        </p:style>
      </p:cxnSp>
      <p:cxnSp>
        <p:nvCxnSpPr>
          <p:cNvPr id="20" name="Straight Connector 19">
            <a:extLst>
              <a:ext uri="{FF2B5EF4-FFF2-40B4-BE49-F238E27FC236}">
                <a16:creationId xmlns="" xmlns:a16="http://schemas.microsoft.com/office/drawing/2014/main" id="{D81892BA-72AB-4029-BF58-4D6F90C43628}"/>
              </a:ext>
              <a:ext uri="{C183D7F6-B498-43B3-948B-1728B52AA6E4}">
                <adec:decorative xmlns="" xmlns:adec="http://schemas.microsoft.com/office/drawing/2017/decorative" val="1"/>
              </a:ext>
            </a:extLst>
          </p:cNvPr>
          <p:cNvCxnSpPr>
            <a:cxnSpLocks/>
          </p:cNvCxnSpPr>
          <p:nvPr userDrawn="1"/>
        </p:nvCxnSpPr>
        <p:spPr>
          <a:xfrm>
            <a:off x="7962123" y="2714625"/>
            <a:ext cx="0" cy="3194051"/>
          </a:xfrm>
          <a:prstGeom prst="line">
            <a:avLst/>
          </a:prstGeom>
          <a:ln>
            <a:solidFill>
              <a:schemeClr val="accent1"/>
            </a:solidFill>
          </a:ln>
        </p:spPr>
        <p:style>
          <a:lnRef idx="2">
            <a:schemeClr val="accent4"/>
          </a:lnRef>
          <a:fillRef idx="0">
            <a:schemeClr val="accent4"/>
          </a:fillRef>
          <a:effectRef idx="1">
            <a:schemeClr val="accent4"/>
          </a:effectRef>
          <a:fontRef idx="minor">
            <a:schemeClr val="tx1"/>
          </a:fontRef>
        </p:style>
      </p:cxnSp>
      <p:sp>
        <p:nvSpPr>
          <p:cNvPr id="21" name="Text Placeholder 2">
            <a:extLst>
              <a:ext uri="{FF2B5EF4-FFF2-40B4-BE49-F238E27FC236}">
                <a16:creationId xmlns="" xmlns:a16="http://schemas.microsoft.com/office/drawing/2014/main" id="{8E232301-6803-418F-8637-ABBAC64416DA}"/>
              </a:ext>
            </a:extLst>
          </p:cNvPr>
          <p:cNvSpPr>
            <a:spLocks noGrp="1"/>
          </p:cNvSpPr>
          <p:nvPr>
            <p:ph type="body" idx="13"/>
          </p:nvPr>
        </p:nvSpPr>
        <p:spPr>
          <a:xfrm>
            <a:off x="4496836" y="2023139"/>
            <a:ext cx="3198328" cy="536005"/>
          </a:xfrm>
        </p:spPr>
        <p:txBody>
          <a:bodyPr anchor="ctr" anchorCtr="0">
            <a:noAutofit/>
          </a:bodyPr>
          <a:lstStyle>
            <a:lvl1pPr marL="0" indent="0" algn="ctr">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Tree>
    <p:extLst>
      <p:ext uri="{BB962C8B-B14F-4D97-AF65-F5344CB8AC3E}">
        <p14:creationId xmlns:p14="http://schemas.microsoft.com/office/powerpoint/2010/main" val="571190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bwMode="white">
          <a:xfrm>
            <a:off x="445982" y="606554"/>
            <a:ext cx="11300036" cy="1258827"/>
          </a:xfrm>
          <a:prstGeom prst="rect">
            <a:avLst/>
          </a:prstGeom>
          <a:gradFill flip="none" rotWithShape="1">
            <a:gsLst>
              <a:gs pos="100000">
                <a:schemeClr val="accent2"/>
              </a:gs>
              <a:gs pos="60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nchor="ctr" anchorCtr="0">
            <a:normAutofit/>
          </a:bodyPr>
          <a:lstStyle>
            <a:lvl1pPr algn="ctr">
              <a:defRPr sz="4000"/>
            </a:lvl1pPr>
          </a:lstStyle>
          <a:p>
            <a:r>
              <a:rPr lang="en-US" noProof="0" smtClean="0"/>
              <a:t>Click to edit Master title style</a:t>
            </a:r>
            <a:endParaRPr lang="en-US" noProof="0"/>
          </a:p>
        </p:txBody>
      </p:sp>
      <p:sp>
        <p:nvSpPr>
          <p:cNvPr id="3" name="Text Placeholder 2"/>
          <p:cNvSpPr>
            <a:spLocks noGrp="1"/>
          </p:cNvSpPr>
          <p:nvPr>
            <p:ph type="body" idx="1"/>
          </p:nvPr>
        </p:nvSpPr>
        <p:spPr>
          <a:xfrm>
            <a:off x="581193" y="2250892"/>
            <a:ext cx="5393102" cy="536005"/>
          </a:xfrm>
        </p:spPr>
        <p:txBody>
          <a:bodyPr anchor="b">
            <a:noAutofit/>
          </a:bodyPr>
          <a:lstStyle>
            <a:lvl1pPr marL="0" indent="0">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5" name="Text Placeholder 4"/>
          <p:cNvSpPr>
            <a:spLocks noGrp="1"/>
          </p:cNvSpPr>
          <p:nvPr>
            <p:ph type="body" sz="quarter" idx="3"/>
          </p:nvPr>
        </p:nvSpPr>
        <p:spPr>
          <a:xfrm>
            <a:off x="6217707" y="2250892"/>
            <a:ext cx="5393102" cy="553373"/>
          </a:xfrm>
        </p:spPr>
        <p:txBody>
          <a:bodyPr anchor="b">
            <a:noAutofit/>
          </a:bodyPr>
          <a:lstStyle>
            <a:lvl1pPr marL="0" indent="0">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7" name="Date Placeholder 6"/>
          <p:cNvSpPr>
            <a:spLocks noGrp="1"/>
          </p:cNvSpPr>
          <p:nvPr>
            <p:ph type="dt" sz="half" idx="10"/>
          </p:nvPr>
        </p:nvSpPr>
        <p:spPr/>
        <p:txBody>
          <a:bodyPr/>
          <a:lstStyle>
            <a:lvl1pPr>
              <a:defRPr>
                <a:solidFill>
                  <a:srgbClr val="903163"/>
                </a:solidFill>
              </a:defRPr>
            </a:lvl1pPr>
          </a:lstStyle>
          <a:p>
            <a:fld id="{0E47E87B-7CEE-4F0A-92A5-6EBF288CEBA6}" type="datetime8">
              <a:rPr lang="en-US" noProof="0" smtClean="0"/>
              <a:t>26/06/2021 7:30 PM</a:t>
            </a:fld>
            <a:endParaRPr lang="en-US" noProof="0" dirty="0"/>
          </a:p>
        </p:txBody>
      </p:sp>
      <p:sp>
        <p:nvSpPr>
          <p:cNvPr id="8" name="Footer Placeholder 7"/>
          <p:cNvSpPr>
            <a:spLocks noGrp="1"/>
          </p:cNvSpPr>
          <p:nvPr>
            <p:ph type="ftr" sz="quarter" idx="11"/>
          </p:nvPr>
        </p:nvSpPr>
        <p:spPr/>
        <p:txBody>
          <a:bodyPr/>
          <a:lstStyle>
            <a:lvl1pPr>
              <a:defRPr sz="900">
                <a:solidFill>
                  <a:srgbClr val="903163"/>
                </a:solidFill>
              </a:defRPr>
            </a:lvl1pPr>
          </a:lstStyle>
          <a:p>
            <a:r>
              <a:rPr lang="en-US" dirty="0" smtClean="0"/>
              <a:t>Patel Soni Shah &amp; Co</a:t>
            </a:r>
            <a:endParaRPr lang="en-US" dirty="0"/>
          </a:p>
        </p:txBody>
      </p:sp>
      <p:sp>
        <p:nvSpPr>
          <p:cNvPr id="9" name="Slide Number Placeholder 8"/>
          <p:cNvSpPr>
            <a:spLocks noGrp="1"/>
          </p:cNvSpPr>
          <p:nvPr>
            <p:ph type="sldNum" sz="quarter" idx="12"/>
          </p:nvPr>
        </p:nvSpPr>
        <p:spPr/>
        <p:txBody>
          <a:bodyPr/>
          <a:lstStyle>
            <a:lvl1pPr>
              <a:defRPr>
                <a:solidFill>
                  <a:srgbClr val="903163"/>
                </a:solidFill>
              </a:defRPr>
            </a:lvl1pPr>
          </a:lstStyle>
          <a:p>
            <a:fld id="{C5C3056E-1632-4A65-A24F-3F10A1450A6E}" type="slidenum">
              <a:rPr lang="en-US" noProof="0" smtClean="0"/>
              <a:pPr/>
              <a:t>‹#›</a:t>
            </a:fld>
            <a:endParaRPr lang="en-US" noProof="0" dirty="0"/>
          </a:p>
        </p:txBody>
      </p:sp>
    </p:spTree>
    <p:extLst>
      <p:ext uri="{BB962C8B-B14F-4D97-AF65-F5344CB8AC3E}">
        <p14:creationId xmlns:p14="http://schemas.microsoft.com/office/powerpoint/2010/main" val="2416690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Rectangle 6"/>
          <p:cNvSpPr>
            <a:spLocks noChangeAspect="1"/>
          </p:cNvSpPr>
          <p:nvPr/>
        </p:nvSpPr>
        <p:spPr bwMode="white">
          <a:xfrm>
            <a:off x="440683" y="606554"/>
            <a:ext cx="11300036" cy="1258827"/>
          </a:xfrm>
          <a:prstGeom prst="rect">
            <a:avLst/>
          </a:prstGeom>
          <a:gradFill flip="none" rotWithShape="1">
            <a:gsLst>
              <a:gs pos="100000">
                <a:schemeClr val="accent2"/>
              </a:gs>
              <a:gs pos="60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 name="Date Placeholder 2"/>
          <p:cNvSpPr>
            <a:spLocks noGrp="1"/>
          </p:cNvSpPr>
          <p:nvPr>
            <p:ph type="dt" sz="half" idx="10"/>
          </p:nvPr>
        </p:nvSpPr>
        <p:spPr/>
        <p:txBody>
          <a:bodyPr/>
          <a:lstStyle/>
          <a:p>
            <a:fld id="{F799AEE8-E60A-4286-B78E-F14CF69F6AF4}" type="datetime8">
              <a:rPr lang="en-US" noProof="0" smtClean="0"/>
              <a:t>26/06/2021 7:30 PM</a:t>
            </a:fld>
            <a:endParaRPr lang="en-US" noProof="0" dirty="0"/>
          </a:p>
        </p:txBody>
      </p:sp>
      <p:sp>
        <p:nvSpPr>
          <p:cNvPr id="4" name="Footer Placeholder 3"/>
          <p:cNvSpPr>
            <a:spLocks noGrp="1"/>
          </p:cNvSpPr>
          <p:nvPr>
            <p:ph type="ftr" sz="quarter" idx="11"/>
          </p:nvPr>
        </p:nvSpPr>
        <p:spPr/>
        <p:txBody>
          <a:bodyPr/>
          <a:lstStyle>
            <a:lvl1pPr>
              <a:defRPr sz="900"/>
            </a:lvl1pPr>
          </a:lstStyle>
          <a:p>
            <a:r>
              <a:rPr lang="en-US" dirty="0" smtClean="0"/>
              <a:t>Patel Soni Shah &amp; Co</a:t>
            </a:r>
            <a:endParaRPr lang="en-US" dirty="0"/>
          </a:p>
        </p:txBody>
      </p:sp>
      <p:sp>
        <p:nvSpPr>
          <p:cNvPr id="5" name="Slide Number Placeholder 4"/>
          <p:cNvSpPr>
            <a:spLocks noGrp="1"/>
          </p:cNvSpPr>
          <p:nvPr>
            <p:ph type="sldNum" sz="quarter" idx="12"/>
          </p:nvPr>
        </p:nvSpPr>
        <p:spPr/>
        <p:txBody>
          <a:bodyPr/>
          <a:lstStyle/>
          <a:p>
            <a:fld id="{C5C3056E-1632-4A65-A24F-3F10A1450A6E}" type="slidenum">
              <a:rPr lang="en-US" noProof="0" smtClean="0"/>
              <a:t>‹#›</a:t>
            </a:fld>
            <a:endParaRPr lang="en-US" noProof="0" dirty="0"/>
          </a:p>
        </p:txBody>
      </p:sp>
      <p:sp>
        <p:nvSpPr>
          <p:cNvPr id="9" name="Title 1">
            <a:extLst>
              <a:ext uri="{FF2B5EF4-FFF2-40B4-BE49-F238E27FC236}">
                <a16:creationId xmlns="" xmlns:a16="http://schemas.microsoft.com/office/drawing/2014/main" id="{5CEC16FA-81A4-6F41-9FCE-6262A4533E5C}"/>
              </a:ext>
            </a:extLst>
          </p:cNvPr>
          <p:cNvSpPr>
            <a:spLocks noGrp="1"/>
          </p:cNvSpPr>
          <p:nvPr>
            <p:ph type="title"/>
          </p:nvPr>
        </p:nvSpPr>
        <p:spPr>
          <a:xfrm>
            <a:off x="581193" y="729658"/>
            <a:ext cx="11029616" cy="988332"/>
          </a:xfrm>
        </p:spPr>
        <p:txBody>
          <a:bodyPr anchor="ctr" anchorCtr="0">
            <a:normAutofit/>
          </a:bodyPr>
          <a:lstStyle>
            <a:lvl1pPr algn="ctr">
              <a:defRPr sz="4000"/>
            </a:lvl1pPr>
          </a:lstStyle>
          <a:p>
            <a:r>
              <a:rPr lang="en-US" noProof="0" smtClean="0"/>
              <a:t>Click to edit Master title style</a:t>
            </a:r>
            <a:endParaRPr lang="en-US" noProof="0"/>
          </a:p>
        </p:txBody>
      </p:sp>
    </p:spTree>
    <p:extLst>
      <p:ext uri="{BB962C8B-B14F-4D97-AF65-F5344CB8AC3E}">
        <p14:creationId xmlns:p14="http://schemas.microsoft.com/office/powerpoint/2010/main" val="15454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rgbClr val="903163"/>
                </a:solidFill>
              </a:defRPr>
            </a:lvl1pPr>
          </a:lstStyle>
          <a:p>
            <a:fld id="{EE876A43-C759-4C07-9529-87D26BDED3B2}" type="datetime8">
              <a:rPr lang="en-US" noProof="0" smtClean="0"/>
              <a:t>26/06/2021 7:30 PM</a:t>
            </a:fld>
            <a:endParaRPr lang="en-US" noProof="0" dirty="0"/>
          </a:p>
        </p:txBody>
      </p:sp>
      <p:sp>
        <p:nvSpPr>
          <p:cNvPr id="3" name="Footer Placeholder 2"/>
          <p:cNvSpPr>
            <a:spLocks noGrp="1"/>
          </p:cNvSpPr>
          <p:nvPr>
            <p:ph type="ftr" sz="quarter" idx="11"/>
          </p:nvPr>
        </p:nvSpPr>
        <p:spPr/>
        <p:txBody>
          <a:bodyPr/>
          <a:lstStyle>
            <a:lvl1pPr>
              <a:defRPr sz="900">
                <a:solidFill>
                  <a:srgbClr val="903163"/>
                </a:solidFill>
              </a:defRPr>
            </a:lvl1pPr>
          </a:lstStyle>
          <a:p>
            <a:r>
              <a:rPr lang="en-US" dirty="0" smtClean="0"/>
              <a:t>Patel Soni Shah &amp; Co</a:t>
            </a:r>
            <a:endParaRPr lang="en-US" dirty="0"/>
          </a:p>
        </p:txBody>
      </p:sp>
      <p:sp>
        <p:nvSpPr>
          <p:cNvPr id="4" name="Slide Number Placeholder 3"/>
          <p:cNvSpPr>
            <a:spLocks noGrp="1"/>
          </p:cNvSpPr>
          <p:nvPr>
            <p:ph type="sldNum" sz="quarter" idx="12"/>
          </p:nvPr>
        </p:nvSpPr>
        <p:spPr/>
        <p:txBody>
          <a:bodyPr/>
          <a:lstStyle>
            <a:lvl1pPr>
              <a:defRPr sz="900">
                <a:solidFill>
                  <a:srgbClr val="903163"/>
                </a:solidFill>
              </a:defRPr>
            </a:lvl1pPr>
          </a:lstStyle>
          <a:p>
            <a:fld id="{C5C3056E-1632-4A65-A24F-3F10A1450A6E}" type="slidenum">
              <a:rPr lang="en-US" smtClean="0"/>
              <a:pPr/>
              <a:t>‹#›</a:t>
            </a:fld>
            <a:endParaRPr lang="en-US" dirty="0"/>
          </a:p>
        </p:txBody>
      </p:sp>
      <p:sp>
        <p:nvSpPr>
          <p:cNvPr id="5" name="Title 4">
            <a:extLst>
              <a:ext uri="{FF2B5EF4-FFF2-40B4-BE49-F238E27FC236}">
                <a16:creationId xmlns="" xmlns:a16="http://schemas.microsoft.com/office/drawing/2014/main" id="{DFBB0525-CFF9-4A39-B5EA-579253994F60}"/>
              </a:ext>
            </a:extLst>
          </p:cNvPr>
          <p:cNvSpPr>
            <a:spLocks noGrp="1"/>
          </p:cNvSpPr>
          <p:nvPr>
            <p:ph type="title"/>
          </p:nvPr>
        </p:nvSpPr>
        <p:spPr/>
        <p:txBody>
          <a:bodyPr/>
          <a:lstStyle>
            <a:lvl1pPr>
              <a:defRPr>
                <a:solidFill>
                  <a:schemeClr val="tx1"/>
                </a:solidFill>
              </a:defRPr>
            </a:lvl1pPr>
          </a:lstStyle>
          <a:p>
            <a:r>
              <a:rPr lang="en-US" noProof="0" smtClean="0"/>
              <a:t>Click to edit Master title style</a:t>
            </a:r>
            <a:endParaRPr lang="en-US" noProof="0"/>
          </a:p>
        </p:txBody>
      </p:sp>
    </p:spTree>
    <p:extLst>
      <p:ext uri="{BB962C8B-B14F-4D97-AF65-F5344CB8AC3E}">
        <p14:creationId xmlns:p14="http://schemas.microsoft.com/office/powerpoint/2010/main" val="785869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bwMode="white">
          <a:xfrm>
            <a:off x="447817" y="5141973"/>
            <a:ext cx="11298200" cy="1274702"/>
          </a:xfrm>
          <a:prstGeom prst="rect">
            <a:avLst/>
          </a:prstGeom>
          <a:gradFill flip="none" rotWithShape="1">
            <a:gsLst>
              <a:gs pos="100000">
                <a:schemeClr val="accent2"/>
              </a:gs>
              <a:gs pos="59000">
                <a:schemeClr val="accent1">
                  <a:lumMod val="95000"/>
                  <a:lumOff val="5000"/>
                </a:schemeClr>
              </a:gs>
              <a:gs pos="0">
                <a:schemeClr val="accent1">
                  <a:lumMod val="60000"/>
                </a:schemeClr>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bg1"/>
                </a:solidFill>
              </a:defRPr>
            </a:lvl1pPr>
          </a:lstStyle>
          <a:p>
            <a:r>
              <a:rPr lang="en-US" noProof="0" smtClean="0"/>
              <a:t>Click to edit Master title style</a:t>
            </a:r>
            <a:endParaRPr lang="en-US" noProof="0"/>
          </a:p>
        </p:txBody>
      </p:sp>
      <p:sp>
        <p:nvSpPr>
          <p:cNvPr id="3" name="Content Placeholder 2"/>
          <p:cNvSpPr>
            <a:spLocks noGrp="1"/>
          </p:cNvSpPr>
          <p:nvPr>
            <p:ph idx="1"/>
          </p:nvPr>
        </p:nvSpPr>
        <p:spPr>
          <a:xfrm>
            <a:off x="447816" y="601200"/>
            <a:ext cx="11292840" cy="4204800"/>
          </a:xfrm>
        </p:spPr>
        <p:txBody>
          <a:bodyPr anchor="t" anchorCtr="0">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706EE7EF-4ED7-465E-BDAC-9D413958C536}" type="datetime8">
              <a:rPr lang="en-US" noProof="0" smtClean="0"/>
              <a:t>26/06/2021 7:30 PM</a:t>
            </a:fld>
            <a:endParaRPr lang="en-US" noProof="0" dirty="0"/>
          </a:p>
        </p:txBody>
      </p:sp>
      <p:sp>
        <p:nvSpPr>
          <p:cNvPr id="6" name="Footer Placeholder 5"/>
          <p:cNvSpPr>
            <a:spLocks noGrp="1"/>
          </p:cNvSpPr>
          <p:nvPr>
            <p:ph type="ftr" sz="quarter" idx="11"/>
          </p:nvPr>
        </p:nvSpPr>
        <p:spPr/>
        <p:txBody>
          <a:bodyPr/>
          <a:lstStyle>
            <a:lvl1pPr>
              <a:defRPr sz="900">
                <a:solidFill>
                  <a:schemeClr val="bg1"/>
                </a:solidFill>
              </a:defRPr>
            </a:lvl1pPr>
          </a:lstStyle>
          <a:p>
            <a:r>
              <a:rPr lang="en-US" dirty="0" smtClean="0"/>
              <a:t>Patel Soni Shah &amp; Co</a:t>
            </a:r>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C5C3056E-1632-4A65-A24F-3F10A1450A6E}" type="slidenum">
              <a:rPr lang="en-US" noProof="0" smtClean="0"/>
              <a:pPr/>
              <a:t>‹#›</a:t>
            </a:fld>
            <a:endParaRPr lang="en-US" noProof="0" dirty="0"/>
          </a:p>
        </p:txBody>
      </p:sp>
    </p:spTree>
    <p:extLst>
      <p:ext uri="{BB962C8B-B14F-4D97-AF65-F5344CB8AC3E}">
        <p14:creationId xmlns:p14="http://schemas.microsoft.com/office/powerpoint/2010/main" val="1416972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noProof="0" smtClean="0"/>
              <a:t>Click to edit Master title style</a:t>
            </a:r>
            <a:endParaRPr lang="en-US" noProof="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noProof="0" smtClean="0"/>
              <a:t>Click icon to add picture</a:t>
            </a:r>
            <a:endParaRPr lang="en-US" noProof="0"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smtClean="0"/>
              <a:t>Click to edit Master text styles</a:t>
            </a:r>
          </a:p>
        </p:txBody>
      </p:sp>
      <p:sp>
        <p:nvSpPr>
          <p:cNvPr id="5" name="Date Placeholder 4"/>
          <p:cNvSpPr>
            <a:spLocks noGrp="1"/>
          </p:cNvSpPr>
          <p:nvPr>
            <p:ph type="dt" sz="half" idx="10"/>
          </p:nvPr>
        </p:nvSpPr>
        <p:spPr/>
        <p:txBody>
          <a:bodyPr/>
          <a:lstStyle/>
          <a:p>
            <a:fld id="{691F1F07-907F-48B0-864C-0FAF44BC508A}" type="datetime8">
              <a:rPr lang="en-US" noProof="0" smtClean="0"/>
              <a:t>26/06/2021 7:30 PM</a:t>
            </a:fld>
            <a:endParaRPr lang="en-US" noProof="0" dirty="0"/>
          </a:p>
        </p:txBody>
      </p:sp>
      <p:sp>
        <p:nvSpPr>
          <p:cNvPr id="6" name="Footer Placeholder 5"/>
          <p:cNvSpPr>
            <a:spLocks noGrp="1"/>
          </p:cNvSpPr>
          <p:nvPr>
            <p:ph type="ftr" sz="quarter" idx="11"/>
          </p:nvPr>
        </p:nvSpPr>
        <p:spPr/>
        <p:txBody>
          <a:bodyPr/>
          <a:lstStyle>
            <a:lvl1pPr>
              <a:defRPr sz="900"/>
            </a:lvl1pPr>
          </a:lstStyle>
          <a:p>
            <a:r>
              <a:rPr lang="en-US" dirty="0" smtClean="0"/>
              <a:t>Patel Soni Shah &amp; Co</a:t>
            </a:r>
            <a:endParaRPr lang="en-US" dirty="0"/>
          </a:p>
        </p:txBody>
      </p:sp>
      <p:sp>
        <p:nvSpPr>
          <p:cNvPr id="7" name="Slide Number Placeholder 6"/>
          <p:cNvSpPr>
            <a:spLocks noGrp="1"/>
          </p:cNvSpPr>
          <p:nvPr>
            <p:ph type="sldNum" sz="quarter" idx="12"/>
          </p:nvPr>
        </p:nvSpPr>
        <p:spPr/>
        <p:txBody>
          <a:bodyPr/>
          <a:lstStyle/>
          <a:p>
            <a:fld id="{C5C3056E-1632-4A65-A24F-3F10A1450A6E}" type="slidenum">
              <a:rPr lang="en-US" noProof="0" smtClean="0"/>
              <a:t>‹#›</a:t>
            </a:fld>
            <a:endParaRPr lang="en-US" noProof="0" dirty="0"/>
          </a:p>
        </p:txBody>
      </p:sp>
    </p:spTree>
    <p:extLst>
      <p:ext uri="{BB962C8B-B14F-4D97-AF65-F5344CB8AC3E}">
        <p14:creationId xmlns:p14="http://schemas.microsoft.com/office/powerpoint/2010/main" val="669210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gradFill flip="none" rotWithShape="1">
          <a:gsLst>
            <a:gs pos="0">
              <a:schemeClr val="bg1">
                <a:tint val="90000"/>
                <a:lumMod val="110000"/>
              </a:schemeClr>
            </a:gs>
            <a:gs pos="100000">
              <a:schemeClr val="accent4">
                <a:lumMod val="60000"/>
                <a:lumOff val="40000"/>
              </a:schemeClr>
            </a:gs>
          </a:gsLst>
          <a:path path="circle">
            <a:fillToRect l="50000" t="50000" r="100000" b="10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noProof="0" smtClean="0"/>
              <a:t>Click to edit Master title style</a:t>
            </a:r>
            <a:endParaRPr lang="en-US" noProof="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t" anchorCtr="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5CC01277-4577-4E8C-BEA2-0602E6782883}" type="datetime8">
              <a:rPr lang="en-US" noProof="0" smtClean="0"/>
              <a:t>26/06/2021 7:30 PM</a:t>
            </a:fld>
            <a:endParaRPr lang="en-US" noProof="0"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1000" b="1" cap="all">
                <a:solidFill>
                  <a:schemeClr val="accent2"/>
                </a:solidFill>
              </a:defRPr>
            </a:lvl1pPr>
          </a:lstStyle>
          <a:p>
            <a:r>
              <a:rPr lang="en-US" dirty="0" smtClean="0"/>
              <a:t>Patel Soni Shah &amp; Co</a:t>
            </a:r>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C5C3056E-1632-4A65-A24F-3F10A1450A6E}" type="slidenum">
              <a:rPr lang="en-US" noProof="0" smtClean="0"/>
              <a:t>‹#›</a:t>
            </a:fld>
            <a:endParaRPr lang="en-US" noProof="0"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8707312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73" r:id="rId7"/>
    <p:sldLayoutId id="2147483666" r:id="rId8"/>
    <p:sldLayoutId id="2147483667" r:id="rId9"/>
    <p:sldLayoutId id="2147483668" r:id="rId10"/>
    <p:sldLayoutId id="2147483669" r:id="rId11"/>
  </p:sldLayoutIdLst>
  <p:hf hd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w.patelsonishah.com/"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jpeg"/><Relationship Id="rId5" Type="http://schemas.openxmlformats.org/officeDocument/2006/relationships/image" Target="../media/image1.jpg"/><Relationship Id="rId4" Type="http://schemas.openxmlformats.org/officeDocument/2006/relationships/hyperlink" Target="mailto:shahashishp@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100000">
              <a:schemeClr val="accent4">
                <a:lumMod val="60000"/>
                <a:lumOff val="40000"/>
              </a:schemeClr>
            </a:gs>
          </a:gsLst>
          <a:path path="circle">
            <a:fillToRect l="50000" t="50000" r="100000" b="100000"/>
          </a:path>
          <a:tileRect/>
        </a:gradFill>
        <a:effectLst/>
      </p:bgPr>
    </p:bg>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A6E9EA0F-FD88-464F-99D9-0E151D11E785}"/>
              </a:ext>
            </a:extLst>
          </p:cNvPr>
          <p:cNvSpPr>
            <a:spLocks noGrp="1"/>
          </p:cNvSpPr>
          <p:nvPr>
            <p:ph type="ctrTitle"/>
          </p:nvPr>
        </p:nvSpPr>
        <p:spPr>
          <a:xfrm>
            <a:off x="447675" y="965199"/>
            <a:ext cx="11243732" cy="1750010"/>
          </a:xfrm>
        </p:spPr>
        <p:txBody>
          <a:bodyPr anchor="ctr">
            <a:normAutofit/>
          </a:bodyPr>
          <a:lstStyle/>
          <a:p>
            <a:r>
              <a:rPr lang="en-US" sz="4000" dirty="0"/>
              <a:t>“Applicability of Section 194Q </a:t>
            </a:r>
            <a:r>
              <a:rPr lang="en-US" sz="4000" dirty="0" smtClean="0"/>
              <a:t>and 206C(1H</a:t>
            </a:r>
            <a:r>
              <a:rPr lang="en-US" sz="4000" dirty="0"/>
              <a:t>) </a:t>
            </a:r>
            <a:r>
              <a:rPr lang="en-US" sz="4000" dirty="0" smtClean="0"/>
              <a:t/>
            </a:r>
            <a:br>
              <a:rPr lang="en-US" sz="4000" dirty="0" smtClean="0"/>
            </a:br>
            <a:r>
              <a:rPr lang="en-US" sz="4000" dirty="0" smtClean="0"/>
              <a:t>of </a:t>
            </a:r>
            <a:r>
              <a:rPr lang="en-US" sz="4000" dirty="0"/>
              <a:t>Income Tax Act”</a:t>
            </a:r>
          </a:p>
        </p:txBody>
      </p:sp>
      <p:sp>
        <p:nvSpPr>
          <p:cNvPr id="3" name="Subtitle 2" descr="content">
            <a:extLst>
              <a:ext uri="{FF2B5EF4-FFF2-40B4-BE49-F238E27FC236}">
                <a16:creationId xmlns="" xmlns:a16="http://schemas.microsoft.com/office/drawing/2014/main" id="{7932A20C-8823-4E5C-BF21-C75BA56E76DE}"/>
              </a:ext>
            </a:extLst>
          </p:cNvPr>
          <p:cNvSpPr>
            <a:spLocks noGrp="1"/>
          </p:cNvSpPr>
          <p:nvPr>
            <p:ph type="subTitle" idx="1"/>
          </p:nvPr>
        </p:nvSpPr>
        <p:spPr bwMode="black">
          <a:xfrm>
            <a:off x="447675" y="3125337"/>
            <a:ext cx="11243732" cy="3275462"/>
          </a:xfrm>
        </p:spPr>
        <p:txBody>
          <a:bodyPr anchor="ctr">
            <a:normAutofit lnSpcReduction="10000"/>
          </a:bodyPr>
          <a:lstStyle/>
          <a:p>
            <a:pPr algn="l">
              <a:lnSpc>
                <a:spcPct val="110000"/>
              </a:lnSpc>
              <a:spcAft>
                <a:spcPts val="0"/>
              </a:spcAft>
            </a:pPr>
            <a:endParaRPr lang="en-US" sz="2200" b="1" cap="none" dirty="0" smtClean="0">
              <a:solidFill>
                <a:srgbClr val="FFFFFF"/>
              </a:solidFill>
            </a:endParaRPr>
          </a:p>
          <a:p>
            <a:pPr algn="l">
              <a:lnSpc>
                <a:spcPct val="110000"/>
              </a:lnSpc>
              <a:spcAft>
                <a:spcPts val="0"/>
              </a:spcAft>
            </a:pPr>
            <a:endParaRPr lang="en-US" sz="2200" b="1" cap="none" dirty="0">
              <a:solidFill>
                <a:srgbClr val="FFFFFF"/>
              </a:solidFill>
            </a:endParaRPr>
          </a:p>
          <a:p>
            <a:pPr algn="l">
              <a:lnSpc>
                <a:spcPct val="110000"/>
              </a:lnSpc>
              <a:spcAft>
                <a:spcPts val="0"/>
              </a:spcAft>
            </a:pPr>
            <a:endParaRPr lang="en-US" sz="2200" b="1" cap="none" dirty="0" smtClean="0">
              <a:solidFill>
                <a:srgbClr val="FFFFFF"/>
              </a:solidFill>
            </a:endParaRPr>
          </a:p>
          <a:p>
            <a:pPr algn="l">
              <a:lnSpc>
                <a:spcPct val="110000"/>
              </a:lnSpc>
              <a:spcAft>
                <a:spcPts val="0"/>
              </a:spcAft>
            </a:pPr>
            <a:endParaRPr lang="en-US" sz="2200" b="1" cap="none" dirty="0" smtClean="0">
              <a:solidFill>
                <a:srgbClr val="FFFFFF"/>
              </a:solidFill>
            </a:endParaRPr>
          </a:p>
          <a:p>
            <a:pPr algn="l">
              <a:lnSpc>
                <a:spcPct val="110000"/>
              </a:lnSpc>
              <a:spcAft>
                <a:spcPts val="0"/>
              </a:spcAft>
            </a:pPr>
            <a:endParaRPr lang="en-US" sz="2200" b="1" cap="none" dirty="0" smtClean="0">
              <a:solidFill>
                <a:srgbClr val="FFFFFF"/>
              </a:solidFill>
            </a:endParaRPr>
          </a:p>
          <a:p>
            <a:pPr algn="l">
              <a:lnSpc>
                <a:spcPct val="110000"/>
              </a:lnSpc>
              <a:spcAft>
                <a:spcPts val="0"/>
              </a:spcAft>
            </a:pPr>
            <a:endParaRPr lang="en-US" sz="2200" b="1" cap="none" dirty="0">
              <a:solidFill>
                <a:srgbClr val="FFFFFF"/>
              </a:solidFill>
            </a:endParaRPr>
          </a:p>
          <a:p>
            <a:pPr algn="l">
              <a:lnSpc>
                <a:spcPct val="110000"/>
              </a:lnSpc>
              <a:spcAft>
                <a:spcPts val="0"/>
              </a:spcAft>
            </a:pPr>
            <a:r>
              <a:rPr lang="en-US" sz="2200" b="1" cap="none" dirty="0" smtClean="0">
                <a:solidFill>
                  <a:srgbClr val="FFFFFF"/>
                </a:solidFill>
              </a:rPr>
              <a:t>Presented By:-                                                                                                                Patel Soni Shah &amp; Co.</a:t>
            </a:r>
            <a:endParaRPr lang="en-US" sz="2200" b="1" cap="none" dirty="0">
              <a:solidFill>
                <a:srgbClr val="FFFFFF"/>
              </a:solidFill>
            </a:endParaRPr>
          </a:p>
          <a:p>
            <a:pPr algn="l">
              <a:lnSpc>
                <a:spcPct val="110000"/>
              </a:lnSpc>
              <a:spcAft>
                <a:spcPts val="0"/>
              </a:spcAft>
            </a:pPr>
            <a:r>
              <a:rPr lang="en-US" sz="2200" b="1" cap="none" dirty="0" smtClean="0">
                <a:solidFill>
                  <a:srgbClr val="FFFFFF"/>
                </a:solidFill>
              </a:rPr>
              <a:t>CA. Ashish P. Shah                                                                                                     Chartered Accountants</a:t>
            </a:r>
          </a:p>
          <a:p>
            <a:pPr algn="l">
              <a:lnSpc>
                <a:spcPct val="110000"/>
              </a:lnSpc>
              <a:spcAft>
                <a:spcPts val="0"/>
              </a:spcAft>
            </a:pPr>
            <a:endParaRPr lang="en-US" sz="2200" b="1" cap="none" dirty="0" smtClean="0">
              <a:solidFill>
                <a:srgbClr val="FFFFFF"/>
              </a:solidFill>
            </a:endParaRPr>
          </a:p>
        </p:txBody>
      </p:sp>
    </p:spTree>
    <p:extLst>
      <p:ext uri="{BB962C8B-B14F-4D97-AF65-F5344CB8AC3E}">
        <p14:creationId xmlns:p14="http://schemas.microsoft.com/office/powerpoint/2010/main" val="180603781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AC93C0E1-1796-41B4-AF64-2A823C4C83E8}"/>
              </a:ext>
            </a:extLst>
          </p:cNvPr>
          <p:cNvSpPr>
            <a:spLocks noGrp="1"/>
          </p:cNvSpPr>
          <p:nvPr>
            <p:ph type="title"/>
          </p:nvPr>
        </p:nvSpPr>
        <p:spPr>
          <a:xfrm>
            <a:off x="450376" y="600501"/>
            <a:ext cx="11300346" cy="1266936"/>
          </a:xfrm>
        </p:spPr>
        <p:txBody>
          <a:bodyPr>
            <a:normAutofit/>
          </a:bodyPr>
          <a:lstStyle/>
          <a:p>
            <a:pPr algn="l"/>
            <a:r>
              <a:rPr lang="en-US" sz="2600" i="1" cap="none" dirty="0" smtClean="0"/>
              <a:t>Section </a:t>
            </a:r>
            <a:r>
              <a:rPr lang="en-US" sz="2600" i="1" cap="none" dirty="0"/>
              <a:t>194Q </a:t>
            </a:r>
            <a:r>
              <a:rPr lang="en-US" sz="2600" i="1" cap="none" dirty="0" smtClean="0"/>
              <a:t> [Applicable w.e.f. July 01, 2021]</a:t>
            </a:r>
            <a:r>
              <a:rPr lang="en-US" i="1" cap="none" dirty="0" smtClean="0"/>
              <a:t/>
            </a:r>
            <a:br>
              <a:rPr lang="en-US" i="1" cap="none" dirty="0" smtClean="0"/>
            </a:br>
            <a:r>
              <a:rPr lang="en-US" sz="2600" i="1" cap="none" dirty="0" smtClean="0"/>
              <a:t>Deduction Of Tax At Source On Payment Of Certain Sum For Purchase Of Goods</a:t>
            </a:r>
            <a:endParaRPr lang="en-US" sz="2600" i="1" cap="none" dirty="0"/>
          </a:p>
        </p:txBody>
      </p:sp>
      <p:sp>
        <p:nvSpPr>
          <p:cNvPr id="3" name="Content Placeholder 2" descr="content">
            <a:extLst>
              <a:ext uri="{FF2B5EF4-FFF2-40B4-BE49-F238E27FC236}">
                <a16:creationId xmlns="" xmlns:a16="http://schemas.microsoft.com/office/drawing/2014/main" id="{D5B13C35-702B-4BCE-824F-AAADB30905F6}"/>
              </a:ext>
            </a:extLst>
          </p:cNvPr>
          <p:cNvSpPr>
            <a:spLocks noGrp="1"/>
          </p:cNvSpPr>
          <p:nvPr>
            <p:ph idx="1"/>
          </p:nvPr>
        </p:nvSpPr>
        <p:spPr>
          <a:xfrm>
            <a:off x="548640" y="2286000"/>
            <a:ext cx="10972800" cy="3657600"/>
          </a:xfrm>
        </p:spPr>
        <p:txBody>
          <a:bodyPr>
            <a:normAutofit fontScale="92500" lnSpcReduction="10000"/>
          </a:bodyPr>
          <a:lstStyle/>
          <a:p>
            <a:pPr marL="342900" lvl="0" indent="-342900" algn="just">
              <a:buSzPct val="100000"/>
              <a:buFont typeface="+mj-lt"/>
              <a:buAutoNum type="arabicParenR"/>
            </a:pPr>
            <a:r>
              <a:rPr lang="en-US" sz="2000" dirty="0"/>
              <a:t>Any person, being a buyer who is responsible for paying any sum to any resident (hereafter in this section referred to as the seller) for purchase of any goods of the value or aggregate of such value exceeding fifty lakh rupees in any previous year, shall, at the time of credit of such sum to the account of the seller or at the time of payment thereof by any mode, whichever is earlier, deduct an amount equal to 0.1 per cent of such sum exceeding fifty lakh rupees as income-tax</a:t>
            </a:r>
            <a:r>
              <a:rPr lang="en-US" sz="2000" dirty="0" smtClean="0"/>
              <a:t>.</a:t>
            </a:r>
          </a:p>
          <a:p>
            <a:pPr marL="0" indent="0" algn="just">
              <a:buNone/>
            </a:pPr>
            <a:r>
              <a:rPr lang="en-US" sz="2000" b="1" i="1" dirty="0" smtClean="0"/>
              <a:t>	Explanation</a:t>
            </a:r>
            <a:r>
              <a:rPr lang="en-US" sz="2000" b="1" dirty="0"/>
              <a:t>.</a:t>
            </a:r>
            <a:r>
              <a:rPr lang="en-US" sz="2000" dirty="0"/>
              <a:t>—For the purposes of this sub-section, "buyer" means a person whose total sales, </a:t>
            </a:r>
            <a:r>
              <a:rPr lang="en-US" sz="2000" dirty="0" smtClean="0"/>
              <a:t>	gross receipts </a:t>
            </a:r>
            <a:r>
              <a:rPr lang="en-US" sz="2000" dirty="0"/>
              <a:t>or turnover from the business carried on by him exceed ten crore rupees during </a:t>
            </a:r>
            <a:r>
              <a:rPr lang="en-US" sz="2000" dirty="0" smtClean="0"/>
              <a:t>	the </a:t>
            </a:r>
            <a:r>
              <a:rPr lang="en-US" sz="2000" dirty="0"/>
              <a:t>financial year </a:t>
            </a:r>
            <a:r>
              <a:rPr lang="en-US" sz="2000" dirty="0" smtClean="0"/>
              <a:t>immediately </a:t>
            </a:r>
            <a:r>
              <a:rPr lang="en-US" sz="2000" dirty="0"/>
              <a:t>preceding the financial year in which the purchase of goods is </a:t>
            </a:r>
            <a:r>
              <a:rPr lang="en-US" sz="2000" dirty="0" smtClean="0"/>
              <a:t>carried 	out</a:t>
            </a:r>
            <a:r>
              <a:rPr lang="en-US" sz="2000" dirty="0"/>
              <a:t>, not being a person, </a:t>
            </a:r>
            <a:r>
              <a:rPr lang="en-US" sz="2000" dirty="0" smtClean="0"/>
              <a:t>as </a:t>
            </a:r>
            <a:r>
              <a:rPr lang="en-US" sz="2000" dirty="0"/>
              <a:t>the Central Government may, by notification in the Official </a:t>
            </a:r>
            <a:r>
              <a:rPr lang="en-US" sz="2000" dirty="0" smtClean="0"/>
              <a:t>Gazette</a:t>
            </a:r>
            <a:r>
              <a:rPr lang="en-US" sz="2000" dirty="0"/>
              <a:t>, </a:t>
            </a:r>
            <a:r>
              <a:rPr lang="en-US" sz="2000" dirty="0" smtClean="0"/>
              <a:t>	specify </a:t>
            </a:r>
            <a:r>
              <a:rPr lang="en-US" sz="2000" dirty="0"/>
              <a:t>for this purpose, subject to </a:t>
            </a:r>
            <a:r>
              <a:rPr lang="en-US" sz="2000" dirty="0" smtClean="0"/>
              <a:t>such </a:t>
            </a:r>
            <a:r>
              <a:rPr lang="en-US" sz="2000" dirty="0"/>
              <a:t>conditions as may be specified </a:t>
            </a:r>
            <a:r>
              <a:rPr lang="en-US" sz="2000" dirty="0" smtClean="0"/>
              <a:t>therein.</a:t>
            </a:r>
          </a:p>
          <a:p>
            <a:pPr marL="0" indent="0" algn="r">
              <a:buNone/>
            </a:pPr>
            <a:endParaRPr lang="en-US" dirty="0" smtClean="0"/>
          </a:p>
          <a:p>
            <a:pPr marL="0" indent="0" algn="r">
              <a:buNone/>
            </a:pPr>
            <a:r>
              <a:rPr lang="en-US" dirty="0" smtClean="0"/>
              <a:t>Contd…..</a:t>
            </a:r>
            <a:endParaRPr lang="en-US" dirty="0"/>
          </a:p>
        </p:txBody>
      </p:sp>
      <p:sp>
        <p:nvSpPr>
          <p:cNvPr id="5" name="Footer Placeholder 4"/>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2</a:t>
            </a:fld>
            <a:endParaRPr lang="en-US" noProof="0" dirty="0"/>
          </a:p>
        </p:txBody>
      </p:sp>
    </p:spTree>
    <p:extLst>
      <p:ext uri="{BB962C8B-B14F-4D97-AF65-F5344CB8AC3E}">
        <p14:creationId xmlns:p14="http://schemas.microsoft.com/office/powerpoint/2010/main" val="10980360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AC93C0E1-1796-41B4-AF64-2A823C4C83E8}"/>
              </a:ext>
            </a:extLst>
          </p:cNvPr>
          <p:cNvSpPr>
            <a:spLocks noGrp="1"/>
          </p:cNvSpPr>
          <p:nvPr>
            <p:ph type="title"/>
          </p:nvPr>
        </p:nvSpPr>
        <p:spPr>
          <a:xfrm>
            <a:off x="450376" y="600501"/>
            <a:ext cx="11273051" cy="1269242"/>
          </a:xfrm>
        </p:spPr>
        <p:txBody>
          <a:bodyPr>
            <a:normAutofit/>
          </a:bodyPr>
          <a:lstStyle/>
          <a:p>
            <a:pPr algn="l"/>
            <a:r>
              <a:rPr lang="en-US" sz="2600" i="1" cap="none" dirty="0" smtClean="0"/>
              <a:t>Section </a:t>
            </a:r>
            <a:r>
              <a:rPr lang="en-US" sz="2600" i="1" cap="none" dirty="0"/>
              <a:t>194Q </a:t>
            </a:r>
            <a:r>
              <a:rPr lang="en-US" sz="2600" i="1" cap="none" dirty="0" smtClean="0"/>
              <a:t> [Applicable w.e.f. July 01, 2021]</a:t>
            </a:r>
            <a:r>
              <a:rPr lang="en-US" cap="none" dirty="0" smtClean="0"/>
              <a:t/>
            </a:r>
            <a:br>
              <a:rPr lang="en-US" cap="none" dirty="0" smtClean="0"/>
            </a:br>
            <a:r>
              <a:rPr lang="en-US" sz="2600" i="1" cap="none" dirty="0" smtClean="0"/>
              <a:t>Deduction Of Tax At Source On Payment Of Certain Sum For Purchase Of Goods</a:t>
            </a:r>
            <a:endParaRPr lang="en-US" sz="2600" cap="none" dirty="0"/>
          </a:p>
        </p:txBody>
      </p:sp>
      <p:sp>
        <p:nvSpPr>
          <p:cNvPr id="3" name="Content Placeholder 2" descr="content">
            <a:extLst>
              <a:ext uri="{FF2B5EF4-FFF2-40B4-BE49-F238E27FC236}">
                <a16:creationId xmlns="" xmlns:a16="http://schemas.microsoft.com/office/drawing/2014/main" id="{D5B13C35-702B-4BCE-824F-AAADB30905F6}"/>
              </a:ext>
            </a:extLst>
          </p:cNvPr>
          <p:cNvSpPr>
            <a:spLocks noGrp="1"/>
          </p:cNvSpPr>
          <p:nvPr>
            <p:ph idx="1"/>
          </p:nvPr>
        </p:nvSpPr>
        <p:spPr>
          <a:xfrm>
            <a:off x="365760" y="2286000"/>
            <a:ext cx="10972800" cy="3749040"/>
          </a:xfrm>
        </p:spPr>
        <p:txBody>
          <a:bodyPr>
            <a:normAutofit fontScale="70000" lnSpcReduction="20000"/>
          </a:bodyPr>
          <a:lstStyle/>
          <a:p>
            <a:pPr marL="342900" lvl="0" indent="-342900" algn="just">
              <a:buSzPct val="100000"/>
              <a:buFont typeface="+mj-lt"/>
              <a:buAutoNum type="arabicParenR" startAt="2"/>
            </a:pPr>
            <a:r>
              <a:rPr lang="en-US" sz="2600" i="1" dirty="0" smtClean="0"/>
              <a:t>Where any sum referred to in sub-section (1) is credited to any account, whether called "suspense account" or by any other name, in the books of account of the person liable to pay such income, such credit of income shall be deemed to be the credit of such income to the account of the payee and the provisions of this section shall apply accordingly.</a:t>
            </a:r>
          </a:p>
          <a:p>
            <a:pPr marL="342900" lvl="0" indent="-342900" algn="just">
              <a:buSzPct val="100000"/>
              <a:buFont typeface="+mj-lt"/>
              <a:buAutoNum type="arabicParenR" startAt="2"/>
            </a:pPr>
            <a:r>
              <a:rPr lang="en-US" sz="2600" dirty="0" smtClean="0"/>
              <a:t>If any difficulty arises in giving effect to the provisions of this section, the Board may, with the previous approval of the Central Government, issue guidelines for the purpose of removing the difficulty.</a:t>
            </a:r>
          </a:p>
          <a:p>
            <a:pPr marL="342900" lvl="0" indent="-342900" algn="just">
              <a:buSzPct val="100000"/>
              <a:buFont typeface="+mj-lt"/>
              <a:buAutoNum type="arabicParenR" startAt="2"/>
            </a:pPr>
            <a:r>
              <a:rPr lang="en-US" sz="2600" dirty="0" smtClean="0"/>
              <a:t>Every guideline issued by the Board under sub-section (3) shall, as soon as may be after it is issued, be laid before each House of Parliament, and shall be binding on the income-tax authorities and the person liable to deduct tax.</a:t>
            </a:r>
          </a:p>
          <a:p>
            <a:pPr marL="342900" lvl="0" indent="-342900" algn="just">
              <a:buSzPct val="100000"/>
              <a:buFont typeface="+mj-lt"/>
              <a:buAutoNum type="arabicParenR" startAt="2"/>
            </a:pPr>
            <a:r>
              <a:rPr lang="en-US" sz="2600" dirty="0" smtClean="0"/>
              <a:t>The provisions of this section shall not apply to a transaction on which—</a:t>
            </a:r>
          </a:p>
          <a:p>
            <a:pPr marL="666900" lvl="1" indent="-342900" algn="just">
              <a:buSzPct val="100000"/>
              <a:buFont typeface="+mj-lt"/>
              <a:buAutoNum type="alphaLcPeriod"/>
            </a:pPr>
            <a:r>
              <a:rPr lang="en-US" sz="2600" dirty="0" smtClean="0"/>
              <a:t>tax is deductible under any of the provisions of this Act and</a:t>
            </a:r>
          </a:p>
          <a:p>
            <a:pPr marL="666900" lvl="1" indent="-342900" algn="just">
              <a:buSzPct val="100000"/>
              <a:buFont typeface="+mj-lt"/>
              <a:buAutoNum type="alphaLcPeriod"/>
            </a:pPr>
            <a:r>
              <a:rPr lang="en-US" sz="2600" dirty="0" smtClean="0"/>
              <a:t>tax is collectible under the provisions of section 206C other than a transaction to which sub-section (1H) of section 206C applies </a:t>
            </a:r>
          </a:p>
          <a:p>
            <a:pPr marL="0" indent="0">
              <a:buNone/>
            </a:pPr>
            <a:endParaRPr lang="en-US" dirty="0"/>
          </a:p>
          <a:p>
            <a:pPr marL="0" indent="0" algn="r">
              <a:buNone/>
            </a:pPr>
            <a:endParaRPr lang="en-US" dirty="0" smtClean="0"/>
          </a:p>
          <a:p>
            <a:pPr marL="0" indent="0" algn="r">
              <a:buNone/>
            </a:pPr>
            <a:endParaRPr lang="en-US" dirty="0"/>
          </a:p>
          <a:p>
            <a:pPr marL="0" indent="0" algn="r">
              <a:buNone/>
            </a:pPr>
            <a:endParaRPr lang="en-US" dirty="0" smtClean="0"/>
          </a:p>
        </p:txBody>
      </p:sp>
      <p:sp>
        <p:nvSpPr>
          <p:cNvPr id="5" name="Footer Placeholder 4"/>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3</a:t>
            </a:fld>
            <a:endParaRPr lang="en-US" noProof="0" dirty="0"/>
          </a:p>
        </p:txBody>
      </p:sp>
    </p:spTree>
    <p:extLst>
      <p:ext uri="{BB962C8B-B14F-4D97-AF65-F5344CB8AC3E}">
        <p14:creationId xmlns:p14="http://schemas.microsoft.com/office/powerpoint/2010/main" val="760671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noProof="0" dirty="0" smtClean="0"/>
              <a:t>Patel Soni Shah &amp; Co</a:t>
            </a:r>
            <a:endParaRPr lang="en-US" noProof="0" dirty="0"/>
          </a:p>
        </p:txBody>
      </p:sp>
      <p:sp>
        <p:nvSpPr>
          <p:cNvPr id="3" name="Slide Number Placeholder 2"/>
          <p:cNvSpPr>
            <a:spLocks noGrp="1"/>
          </p:cNvSpPr>
          <p:nvPr>
            <p:ph type="sldNum" sz="quarter" idx="12"/>
          </p:nvPr>
        </p:nvSpPr>
        <p:spPr/>
        <p:txBody>
          <a:bodyPr/>
          <a:lstStyle/>
          <a:p>
            <a:fld id="{C5C3056E-1632-4A65-A24F-3F10A1450A6E}" type="slidenum">
              <a:rPr lang="en-US" noProof="0" smtClean="0"/>
              <a:pPr/>
              <a:t>4</a:t>
            </a:fld>
            <a:endParaRPr lang="en-US" noProof="0" dirty="0"/>
          </a:p>
        </p:txBody>
      </p:sp>
      <p:sp>
        <p:nvSpPr>
          <p:cNvPr id="4" name="Title 3"/>
          <p:cNvSpPr>
            <a:spLocks noGrp="1"/>
          </p:cNvSpPr>
          <p:nvPr>
            <p:ph type="title"/>
          </p:nvPr>
        </p:nvSpPr>
        <p:spPr/>
        <p:txBody>
          <a:bodyPr/>
          <a:lstStyle/>
          <a:p>
            <a:r>
              <a:rPr lang="en-US" dirty="0" smtClean="0"/>
              <a:t>  </a:t>
            </a:r>
            <a:endParaRPr lang="en-US" dirty="0"/>
          </a:p>
        </p:txBody>
      </p:sp>
      <p:graphicFrame>
        <p:nvGraphicFramePr>
          <p:cNvPr id="5" name="Diagram 4"/>
          <p:cNvGraphicFramePr/>
          <p:nvPr>
            <p:extLst>
              <p:ext uri="{D42A27DB-BD31-4B8C-83A1-F6EECF244321}">
                <p14:modId xmlns:p14="http://schemas.microsoft.com/office/powerpoint/2010/main" val="221549126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415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C235E8DD-5C4A-4F8C-B7F1-2129DF6BBE4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0033B1F2-F53F-4460-A0EC-6631F3E04EE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0ECBBA8A-63BB-4D1A-BACE-FB5C1D017B6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5DFDDC9E-83CB-46ED-BA13-FD9BFAC4B170}"/>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16C699FC-7786-4064-BFB1-CB5DF3A13B5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8640" y="2286000"/>
            <a:ext cx="10972800" cy="3657600"/>
          </a:xfrm>
        </p:spPr>
        <p:txBody>
          <a:bodyPr>
            <a:noAutofit/>
          </a:bodyPr>
          <a:lstStyle/>
          <a:p>
            <a:pPr marL="342900" lvl="0" indent="-342900" algn="just">
              <a:buSzPct val="100000"/>
              <a:buFont typeface="+mj-lt"/>
              <a:buAutoNum type="arabicPeriod"/>
            </a:pPr>
            <a:r>
              <a:rPr lang="en-US" sz="1600" dirty="0"/>
              <a:t>T.D.S. U/s. 194Q Applicable w.e.f. July 01, </a:t>
            </a:r>
            <a:r>
              <a:rPr lang="en-US" sz="1600" dirty="0" smtClean="0"/>
              <a:t>2021.</a:t>
            </a:r>
          </a:p>
          <a:p>
            <a:pPr marL="342900" lvl="0" indent="-342900" algn="just">
              <a:buSzPct val="100000"/>
              <a:buFont typeface="+mj-lt"/>
              <a:buAutoNum type="arabicPeriod"/>
            </a:pPr>
            <a:r>
              <a:rPr lang="en-US" sz="1600" dirty="0" smtClean="0"/>
              <a:t>Turnover </a:t>
            </a:r>
            <a:r>
              <a:rPr lang="en-US" sz="1600" dirty="0"/>
              <a:t>of Buyer should be exceeding </a:t>
            </a:r>
            <a:r>
              <a:rPr lang="en-US" sz="1600" dirty="0" smtClean="0"/>
              <a:t>₹ </a:t>
            </a:r>
            <a:r>
              <a:rPr lang="en-US" sz="1600" dirty="0"/>
              <a:t>10 crore in preceding financial </a:t>
            </a:r>
            <a:r>
              <a:rPr lang="en-US" sz="1600" dirty="0" smtClean="0"/>
              <a:t>year.</a:t>
            </a:r>
          </a:p>
          <a:p>
            <a:pPr marL="342900" lvl="0" indent="-342900" algn="just">
              <a:buSzPct val="100000"/>
              <a:buFont typeface="+mj-lt"/>
              <a:buAutoNum type="arabicPeriod"/>
            </a:pPr>
            <a:r>
              <a:rPr lang="en-US" sz="1600" dirty="0" smtClean="0"/>
              <a:t>Tax is to be deducted by the buyer of goods @ 0.1 %. The tax shall be deducted of the aggregate purchase value exceeding ₹ 50 </a:t>
            </a:r>
            <a:r>
              <a:rPr lang="en-US" sz="1600" dirty="0"/>
              <a:t>l</a:t>
            </a:r>
            <a:r>
              <a:rPr lang="en-US" sz="1600" dirty="0" smtClean="0"/>
              <a:t>akh. T.D.S. to be made on the amount which is in excess of ₹ 50 </a:t>
            </a:r>
            <a:r>
              <a:rPr lang="en-US" sz="1600" dirty="0"/>
              <a:t>l</a:t>
            </a:r>
            <a:r>
              <a:rPr lang="en-US" sz="1600" dirty="0" smtClean="0"/>
              <a:t>akh. (For the F.Y. 2021-22, the quantum of purchases to be calculated w.e.f. 1</a:t>
            </a:r>
            <a:r>
              <a:rPr lang="en-US" sz="1600" baseline="30000" dirty="0" smtClean="0"/>
              <a:t>st</a:t>
            </a:r>
            <a:r>
              <a:rPr lang="en-US" sz="1600" dirty="0" smtClean="0"/>
              <a:t> April 2021 for the purpose of arriving at figure of purchases of  ₹ </a:t>
            </a:r>
            <a:r>
              <a:rPr lang="en-US" sz="1600" dirty="0"/>
              <a:t>50 l</a:t>
            </a:r>
            <a:r>
              <a:rPr lang="en-US" sz="1600" dirty="0" smtClean="0"/>
              <a:t>akh).</a:t>
            </a:r>
          </a:p>
          <a:p>
            <a:pPr marL="342900" lvl="0" indent="-342900" algn="just">
              <a:buSzPct val="100000"/>
              <a:buFont typeface="+mj-lt"/>
              <a:buAutoNum type="arabicPeriod"/>
            </a:pPr>
            <a:r>
              <a:rPr lang="en-US" sz="1600" dirty="0" smtClean="0"/>
              <a:t>Tax </a:t>
            </a:r>
            <a:r>
              <a:rPr lang="en-US" sz="1600" dirty="0"/>
              <a:t>to be deducted at the time of Payment or Credit whichever is earlier. T.D.S. is to be done on advance payment also. </a:t>
            </a:r>
            <a:endParaRPr lang="en-US" sz="1600" dirty="0" smtClean="0"/>
          </a:p>
          <a:p>
            <a:pPr marL="342900" lvl="0" indent="-342900" algn="just">
              <a:buSzPct val="100000"/>
              <a:buFont typeface="+mj-lt"/>
              <a:buAutoNum type="arabicPeriod"/>
            </a:pPr>
            <a:r>
              <a:rPr lang="en-US" sz="1600" dirty="0" smtClean="0"/>
              <a:t>If the seller does not furnish P.A.N. Tax to be deducted by the buyer of goods at 5.00 % </a:t>
            </a:r>
          </a:p>
          <a:p>
            <a:pPr marL="342900" lvl="0" indent="-342900" algn="just">
              <a:buSzPct val="100000"/>
              <a:buFont typeface="+mj-lt"/>
              <a:buAutoNum type="arabicPeriod"/>
            </a:pPr>
            <a:r>
              <a:rPr lang="en-US" sz="1600" dirty="0" smtClean="0"/>
              <a:t>Seller should be Resident.</a:t>
            </a:r>
          </a:p>
          <a:p>
            <a:pPr marL="342900" lvl="0" indent="-342900" algn="just">
              <a:buSzPct val="100000"/>
              <a:buFont typeface="+mj-lt"/>
              <a:buAutoNum type="arabicPeriod"/>
            </a:pPr>
            <a:r>
              <a:rPr lang="en-US" sz="1600" dirty="0" smtClean="0"/>
              <a:t>Goods can be of any nature, i.e. purchase in the nature of revenue nature or capital goods. </a:t>
            </a:r>
          </a:p>
          <a:p>
            <a:pPr marL="342900" lvl="0" indent="-342900" algn="just">
              <a:buSzPct val="100000"/>
              <a:buFont typeface="+mj-lt"/>
              <a:buAutoNum type="arabicPeriod"/>
            </a:pPr>
            <a:r>
              <a:rPr lang="en-US" sz="1600" dirty="0" smtClean="0"/>
              <a:t>No amendment made in Section 197/197A, accordingly the seller does not have the option to apply for lower tax deduction or to file declaration for NIL deduction in respect of transactions covered U/s. 194Q. </a:t>
            </a:r>
          </a:p>
        </p:txBody>
      </p:sp>
      <p:sp>
        <p:nvSpPr>
          <p:cNvPr id="3" name="Footer Placeholder 2"/>
          <p:cNvSpPr>
            <a:spLocks noGrp="1"/>
          </p:cNvSpPr>
          <p:nvPr>
            <p:ph type="ftr" sz="quarter" idx="11"/>
          </p:nvPr>
        </p:nvSpPr>
        <p:spPr/>
        <p:txBody>
          <a:bodyPr/>
          <a:lstStyle/>
          <a:p>
            <a:r>
              <a:rPr lang="en-US" dirty="0"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5</a:t>
            </a:fld>
            <a:endParaRPr lang="en-US" dirty="0"/>
          </a:p>
        </p:txBody>
      </p:sp>
      <p:sp>
        <p:nvSpPr>
          <p:cNvPr id="5" name="Title 4"/>
          <p:cNvSpPr>
            <a:spLocks noGrp="1"/>
          </p:cNvSpPr>
          <p:nvPr>
            <p:ph type="title"/>
          </p:nvPr>
        </p:nvSpPr>
        <p:spPr>
          <a:xfrm>
            <a:off x="450376" y="557265"/>
            <a:ext cx="11273051" cy="1310172"/>
          </a:xfrm>
        </p:spPr>
        <p:txBody>
          <a:bodyPr>
            <a:normAutofit/>
          </a:bodyPr>
          <a:lstStyle/>
          <a:p>
            <a:pPr algn="l"/>
            <a:r>
              <a:rPr lang="en-US" i="1" cap="none" dirty="0" smtClean="0"/>
              <a:t>Section </a:t>
            </a:r>
            <a:r>
              <a:rPr lang="en-US" i="1" cap="none" dirty="0"/>
              <a:t>194Q </a:t>
            </a:r>
            <a:r>
              <a:rPr lang="en-US" i="1" cap="none" dirty="0" smtClean="0"/>
              <a:t>~ </a:t>
            </a:r>
            <a:r>
              <a:rPr lang="en-US" cap="none" dirty="0" smtClean="0"/>
              <a:t>K</a:t>
            </a:r>
            <a:r>
              <a:rPr lang="en-US" i="1" cap="none" dirty="0" smtClean="0"/>
              <a:t>ey Points to Consider</a:t>
            </a:r>
            <a:endParaRPr lang="en-US" dirty="0"/>
          </a:p>
        </p:txBody>
      </p:sp>
    </p:spTree>
    <p:extLst>
      <p:ext uri="{BB962C8B-B14F-4D97-AF65-F5344CB8AC3E}">
        <p14:creationId xmlns:p14="http://schemas.microsoft.com/office/powerpoint/2010/main" val="131785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8640" y="2286000"/>
            <a:ext cx="10972800" cy="3657600"/>
          </a:xfrm>
        </p:spPr>
        <p:txBody>
          <a:bodyPr>
            <a:normAutofit/>
          </a:bodyPr>
          <a:lstStyle/>
          <a:p>
            <a:pPr marL="342900" lvl="0" indent="-342900" algn="just">
              <a:buSzPct val="100000"/>
              <a:buFont typeface="+mj-lt"/>
              <a:buAutoNum type="arabicPeriod"/>
            </a:pPr>
            <a:r>
              <a:rPr lang="en-US" dirty="0"/>
              <a:t>The total sales, gross receipts or turnover from the business does not exceed ₹ 10 Crores. </a:t>
            </a:r>
            <a:endParaRPr lang="en-US" dirty="0" smtClean="0"/>
          </a:p>
          <a:p>
            <a:pPr marL="342900" lvl="0" indent="-342900" algn="just">
              <a:buSzPct val="100000"/>
              <a:buFont typeface="+mj-lt"/>
              <a:buAutoNum type="arabicPeriod"/>
            </a:pPr>
            <a:r>
              <a:rPr lang="en-US" dirty="0" smtClean="0"/>
              <a:t>If </a:t>
            </a:r>
            <a:r>
              <a:rPr lang="en-US" dirty="0"/>
              <a:t>the total sales, gross receipts or turnover from the business exceeds ₹ 10 Crores, but there is no purchase exceeding of ₹ 50 l</a:t>
            </a:r>
            <a:r>
              <a:rPr lang="en-US" dirty="0" smtClean="0"/>
              <a:t>akh </a:t>
            </a:r>
            <a:r>
              <a:rPr lang="en-US" dirty="0"/>
              <a:t>from </a:t>
            </a:r>
            <a:r>
              <a:rPr lang="en-US" dirty="0" smtClean="0"/>
              <a:t>a single buyer.</a:t>
            </a:r>
          </a:p>
          <a:p>
            <a:pPr marL="342900" lvl="0" indent="-342900" algn="just">
              <a:buSzPct val="100000"/>
              <a:buFont typeface="+mj-lt"/>
              <a:buAutoNum type="arabicPeriod"/>
            </a:pPr>
            <a:r>
              <a:rPr lang="en-US" dirty="0" smtClean="0"/>
              <a:t>T.D.S. on goods and </a:t>
            </a:r>
            <a:r>
              <a:rPr lang="en-US" b="1" dirty="0" smtClean="0"/>
              <a:t>NOT</a:t>
            </a:r>
            <a:r>
              <a:rPr lang="en-US" dirty="0" smtClean="0"/>
              <a:t> on services.</a:t>
            </a:r>
          </a:p>
          <a:p>
            <a:pPr marL="342900" lvl="0" indent="-342900" algn="just">
              <a:buSzPct val="100000"/>
              <a:buFont typeface="+mj-lt"/>
              <a:buAutoNum type="arabicPeriod"/>
            </a:pPr>
            <a:r>
              <a:rPr lang="en-US" dirty="0" smtClean="0"/>
              <a:t>If T.D.S. / T.C.S. [Except </a:t>
            </a:r>
            <a:r>
              <a:rPr lang="en-US" dirty="0" smtClean="0"/>
              <a:t>U/s. </a:t>
            </a:r>
            <a:r>
              <a:rPr lang="en-US" dirty="0"/>
              <a:t>206C (1H)] on such transaction, under any other Section of Income-tax, is </a:t>
            </a:r>
            <a:r>
              <a:rPr lang="en-US" dirty="0" smtClean="0"/>
              <a:t>applicable.</a:t>
            </a:r>
          </a:p>
          <a:p>
            <a:pPr marL="342900" lvl="0" indent="-342900" algn="just">
              <a:buSzPct val="100000"/>
              <a:buFont typeface="+mj-lt"/>
              <a:buAutoNum type="arabicPeriod"/>
            </a:pPr>
            <a:r>
              <a:rPr lang="en-US" dirty="0" smtClean="0"/>
              <a:t>Purchases </a:t>
            </a:r>
            <a:r>
              <a:rPr lang="en-US" dirty="0"/>
              <a:t>made upto 30</a:t>
            </a:r>
            <a:r>
              <a:rPr lang="en-US" baseline="30000" dirty="0"/>
              <a:t>th</a:t>
            </a:r>
            <a:r>
              <a:rPr lang="en-US" dirty="0"/>
              <a:t> June 2021 (Applicable for F.Y. 2021-22</a:t>
            </a:r>
            <a:r>
              <a:rPr lang="en-US" dirty="0" smtClean="0"/>
              <a:t>)</a:t>
            </a:r>
            <a:endParaRPr lang="en-US" dirty="0"/>
          </a:p>
        </p:txBody>
      </p:sp>
      <p:sp>
        <p:nvSpPr>
          <p:cNvPr id="3" name="Footer Placeholder 2"/>
          <p:cNvSpPr>
            <a:spLocks noGrp="1"/>
          </p:cNvSpPr>
          <p:nvPr>
            <p:ph type="ftr" sz="quarter" idx="11"/>
          </p:nvPr>
        </p:nvSpPr>
        <p:spPr/>
        <p:txBody>
          <a:bodyPr/>
          <a:lstStyle/>
          <a:p>
            <a:r>
              <a:rPr lang="en-US" dirty="0"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6</a:t>
            </a:fld>
            <a:endParaRPr lang="en-US" dirty="0"/>
          </a:p>
        </p:txBody>
      </p:sp>
      <p:sp>
        <p:nvSpPr>
          <p:cNvPr id="5" name="Title 4"/>
          <p:cNvSpPr>
            <a:spLocks noGrp="1"/>
          </p:cNvSpPr>
          <p:nvPr>
            <p:ph type="title"/>
          </p:nvPr>
        </p:nvSpPr>
        <p:spPr>
          <a:xfrm>
            <a:off x="450376" y="586854"/>
            <a:ext cx="11300346" cy="1267704"/>
          </a:xfrm>
        </p:spPr>
        <p:txBody>
          <a:bodyPr>
            <a:normAutofit/>
          </a:bodyPr>
          <a:lstStyle/>
          <a:p>
            <a:pPr algn="l"/>
            <a:r>
              <a:rPr lang="en-US" i="1" cap="none" dirty="0" smtClean="0"/>
              <a:t>Section </a:t>
            </a:r>
            <a:r>
              <a:rPr lang="en-US" i="1" cap="none" dirty="0"/>
              <a:t>194Q </a:t>
            </a:r>
            <a:r>
              <a:rPr lang="en-US" i="1" cap="none" dirty="0" smtClean="0"/>
              <a:t>~ Non Applicability</a:t>
            </a:r>
            <a:endParaRPr lang="en-US" dirty="0"/>
          </a:p>
        </p:txBody>
      </p:sp>
    </p:spTree>
    <p:extLst>
      <p:ext uri="{BB962C8B-B14F-4D97-AF65-F5344CB8AC3E}">
        <p14:creationId xmlns:p14="http://schemas.microsoft.com/office/powerpoint/2010/main" val="80764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7</a:t>
            </a:fld>
            <a:endParaRPr lang="en-US" dirty="0"/>
          </a:p>
        </p:txBody>
      </p:sp>
      <p:sp>
        <p:nvSpPr>
          <p:cNvPr id="5" name="Title 4"/>
          <p:cNvSpPr>
            <a:spLocks noGrp="1"/>
          </p:cNvSpPr>
          <p:nvPr>
            <p:ph type="title"/>
          </p:nvPr>
        </p:nvSpPr>
        <p:spPr>
          <a:xfrm>
            <a:off x="458363" y="627798"/>
            <a:ext cx="11278711" cy="1241946"/>
          </a:xfrm>
        </p:spPr>
        <p:txBody>
          <a:bodyPr/>
          <a:lstStyle/>
          <a:p>
            <a:pPr algn="l"/>
            <a:r>
              <a:rPr lang="en-US" i="1" cap="none" dirty="0" smtClean="0"/>
              <a:t>Section 194Q ~ </a:t>
            </a:r>
            <a:r>
              <a:rPr lang="en-US" i="1" cap="none" dirty="0"/>
              <a:t>Transaction </a:t>
            </a:r>
            <a:r>
              <a:rPr lang="en-US" i="1" cap="none" dirty="0" smtClean="0"/>
              <a:t>Flow</a:t>
            </a:r>
            <a:endParaRPr lang="en-US" i="1" cap="none"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5276678"/>
              </p:ext>
            </p:extLst>
          </p:nvPr>
        </p:nvGraphicFramePr>
        <p:xfrm>
          <a:off x="458363" y="2293034"/>
          <a:ext cx="10972800" cy="36587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738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dgm id="{69912362-2D8C-4FD7-95E7-990F93AFB75E}"/>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8E9EB309-B436-457A-9672-B63216C79E0C}"/>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graphicEl>
                                              <a:dgm id="{79D0272C-8BBA-4AC7-BE7B-6E7957BE223E}"/>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graphicEl>
                                              <a:dgm id="{82F09B60-0601-4021-92B1-1960945EA7A2}"/>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graphicEl>
                                              <a:dgm id="{85448AF4-0DC8-4344-B4B8-15A1092FA0F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dgm id="{9923C710-EACC-4D75-A16F-C1E926308992}"/>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graphicEl>
                                              <a:dgm id="{BE91797F-1D7D-4ECD-8328-30DE6746B652}"/>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graphicEl>
                                              <a:dgm id="{F941FF33-1587-47B7-96FE-00CEC0DB85EF}"/>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graphicEl>
                                              <a:dgm id="{8532AE71-BEFC-458A-BF37-7F5421E92B2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uiExpand="1">
        <p:bldSub>
          <a:bldDgm bld="lvl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8640" y="2286000"/>
            <a:ext cx="10972800" cy="3657600"/>
          </a:xfrm>
        </p:spPr>
        <p:txBody>
          <a:bodyPr>
            <a:noAutofit/>
          </a:bodyPr>
          <a:lstStyle/>
          <a:p>
            <a:pPr marL="0" indent="0" algn="just">
              <a:buNone/>
            </a:pPr>
            <a:r>
              <a:rPr lang="en-US" sz="1400" b="1" u="sng" dirty="0" smtClean="0"/>
              <a:t>Example 1:</a:t>
            </a:r>
            <a:r>
              <a:rPr lang="en-US" sz="1400" dirty="0" smtClean="0"/>
              <a:t>-</a:t>
            </a:r>
          </a:p>
          <a:p>
            <a:pPr algn="just">
              <a:buFont typeface="Wingdings" panose="05000000000000000000" pitchFamily="2" charset="2"/>
              <a:buChar char="v"/>
            </a:pPr>
            <a:r>
              <a:rPr lang="en-US" sz="1400" dirty="0" smtClean="0"/>
              <a:t>Goods worth ₹ </a:t>
            </a:r>
            <a:r>
              <a:rPr lang="en-US" sz="1400" dirty="0"/>
              <a:t>60 </a:t>
            </a:r>
            <a:r>
              <a:rPr lang="en-US" sz="1400" dirty="0" smtClean="0"/>
              <a:t>lakh</a:t>
            </a:r>
            <a:r>
              <a:rPr lang="en-US" sz="1400" dirty="0"/>
              <a:t> </a:t>
            </a:r>
            <a:r>
              <a:rPr lang="en-US" sz="1400" dirty="0" smtClean="0"/>
              <a:t>purchased in July </a:t>
            </a:r>
            <a:r>
              <a:rPr lang="en-US" sz="1400" dirty="0"/>
              <a:t>2021 </a:t>
            </a:r>
          </a:p>
          <a:p>
            <a:pPr algn="just">
              <a:buFont typeface="Wingdings" panose="05000000000000000000" pitchFamily="2" charset="2"/>
              <a:buChar char="ü"/>
            </a:pPr>
            <a:r>
              <a:rPr lang="en-US" sz="1400" dirty="0" smtClean="0"/>
              <a:t>T.D.S</a:t>
            </a:r>
            <a:r>
              <a:rPr lang="en-US" sz="1400" dirty="0"/>
              <a:t>. to be deducted </a:t>
            </a:r>
            <a:r>
              <a:rPr lang="en-US" sz="1400" dirty="0" smtClean="0"/>
              <a:t>U/s. </a:t>
            </a:r>
            <a:r>
              <a:rPr lang="en-US" sz="1400" dirty="0"/>
              <a:t>194Q @ 0.1% on ₹ 10 l</a:t>
            </a:r>
            <a:r>
              <a:rPr lang="en-US" sz="1400" dirty="0" smtClean="0"/>
              <a:t>akh.  (i.e</a:t>
            </a:r>
            <a:r>
              <a:rPr lang="en-US" sz="1400" dirty="0"/>
              <a:t>. </a:t>
            </a:r>
            <a:r>
              <a:rPr lang="en-US" sz="1400" dirty="0" smtClean="0"/>
              <a:t>60-50</a:t>
            </a:r>
            <a:r>
              <a:rPr lang="en-US" sz="1400" dirty="0"/>
              <a:t>, </a:t>
            </a:r>
            <a:r>
              <a:rPr lang="en-US" sz="1400" dirty="0" smtClean="0"/>
              <a:t>₹ </a:t>
            </a:r>
            <a:r>
              <a:rPr lang="en-US" sz="1400" dirty="0"/>
              <a:t>1,000</a:t>
            </a:r>
            <a:r>
              <a:rPr lang="en-US" sz="1400" dirty="0" smtClean="0"/>
              <a:t>/-)</a:t>
            </a:r>
          </a:p>
          <a:p>
            <a:pPr marL="0" indent="0" algn="just">
              <a:buNone/>
            </a:pPr>
            <a:r>
              <a:rPr lang="en-US" sz="1400" b="1" u="sng" dirty="0"/>
              <a:t>Example 2:-</a:t>
            </a:r>
          </a:p>
          <a:p>
            <a:pPr algn="just">
              <a:buFont typeface="Wingdings" panose="05000000000000000000" pitchFamily="2" charset="2"/>
              <a:buChar char="v"/>
            </a:pPr>
            <a:r>
              <a:rPr lang="en-US" sz="1400" dirty="0" smtClean="0"/>
              <a:t>Goods worth ₹ </a:t>
            </a:r>
            <a:r>
              <a:rPr lang="en-US" sz="1400" dirty="0"/>
              <a:t>60 lakh </a:t>
            </a:r>
            <a:r>
              <a:rPr lang="en-US" sz="1400" dirty="0" smtClean="0"/>
              <a:t>purchased in June 2021</a:t>
            </a:r>
            <a:r>
              <a:rPr lang="en-US" sz="1400" dirty="0"/>
              <a:t> </a:t>
            </a:r>
            <a:r>
              <a:rPr lang="en-US" sz="1400" dirty="0" smtClean="0"/>
              <a:t>and payment of ₹ </a:t>
            </a:r>
            <a:r>
              <a:rPr lang="en-US" sz="1400" dirty="0"/>
              <a:t>55 </a:t>
            </a:r>
            <a:r>
              <a:rPr lang="en-US" sz="1400" dirty="0" smtClean="0"/>
              <a:t>lakh made in July </a:t>
            </a:r>
            <a:r>
              <a:rPr lang="en-US" sz="1400" dirty="0"/>
              <a:t>2021. </a:t>
            </a:r>
          </a:p>
          <a:p>
            <a:pPr algn="just">
              <a:buFont typeface="Wingdings" panose="05000000000000000000" pitchFamily="2" charset="2"/>
              <a:buChar char="ü"/>
            </a:pPr>
            <a:r>
              <a:rPr lang="en-US" sz="1400" dirty="0" smtClean="0"/>
              <a:t>No </a:t>
            </a:r>
            <a:r>
              <a:rPr lang="en-US" sz="1400" dirty="0"/>
              <a:t>T.D.S. as </a:t>
            </a:r>
            <a:r>
              <a:rPr lang="en-US" sz="1400" dirty="0" smtClean="0"/>
              <a:t>Section </a:t>
            </a:r>
            <a:r>
              <a:rPr lang="en-US" sz="1400" dirty="0"/>
              <a:t>194Q is applicable from 1</a:t>
            </a:r>
            <a:r>
              <a:rPr lang="en-US" sz="1400" baseline="30000" dirty="0"/>
              <a:t>st</a:t>
            </a:r>
            <a:r>
              <a:rPr lang="en-US" sz="1400" dirty="0"/>
              <a:t> July 2021. </a:t>
            </a:r>
            <a:r>
              <a:rPr lang="en-US" sz="1400" dirty="0" smtClean="0"/>
              <a:t>However</a:t>
            </a:r>
            <a:r>
              <a:rPr lang="en-US" sz="1400" dirty="0"/>
              <a:t>, T.C.S. </a:t>
            </a:r>
            <a:r>
              <a:rPr lang="en-US" sz="1400" dirty="0" smtClean="0"/>
              <a:t>U/s. </a:t>
            </a:r>
            <a:r>
              <a:rPr lang="en-US" sz="1400" dirty="0"/>
              <a:t>206C (1H) will be applicable </a:t>
            </a:r>
            <a:r>
              <a:rPr lang="en-US" sz="1400" dirty="0" smtClean="0"/>
              <a:t>on receipt </a:t>
            </a:r>
            <a:r>
              <a:rPr lang="en-US" sz="1400" dirty="0"/>
              <a:t>of </a:t>
            </a:r>
            <a:r>
              <a:rPr lang="en-US" sz="1400" dirty="0" smtClean="0"/>
              <a:t>₹ </a:t>
            </a:r>
            <a:r>
              <a:rPr lang="en-US" sz="1400" dirty="0"/>
              <a:t>5 </a:t>
            </a:r>
            <a:r>
              <a:rPr lang="en-US" sz="1400" dirty="0" smtClean="0"/>
              <a:t>lakh (</a:t>
            </a:r>
            <a:r>
              <a:rPr lang="en-US" sz="1400" dirty="0"/>
              <a:t>i.e. 55-50, </a:t>
            </a:r>
            <a:r>
              <a:rPr lang="en-US" sz="1400" dirty="0" smtClean="0"/>
              <a:t>     ₹ 500) if </a:t>
            </a:r>
            <a:r>
              <a:rPr lang="en-US" sz="1400" dirty="0"/>
              <a:t>turnover of the seller exceeds ₹ 10 Crore in </a:t>
            </a:r>
            <a:r>
              <a:rPr lang="en-US" sz="1400" dirty="0" smtClean="0"/>
              <a:t>F. Y. 2020-21.</a:t>
            </a:r>
            <a:endParaRPr lang="en-US" sz="1400" dirty="0"/>
          </a:p>
          <a:p>
            <a:pPr marL="0" indent="0" algn="just">
              <a:buNone/>
            </a:pPr>
            <a:r>
              <a:rPr lang="en-US" sz="1400" b="1" u="sng" dirty="0"/>
              <a:t>Example 3</a:t>
            </a:r>
            <a:r>
              <a:rPr lang="en-US" sz="1400" b="1" u="sng" dirty="0" smtClean="0"/>
              <a:t>:-</a:t>
            </a:r>
            <a:endParaRPr lang="en-US" sz="1400" b="1" u="sng" dirty="0"/>
          </a:p>
          <a:p>
            <a:pPr algn="just">
              <a:buFont typeface="Wingdings" panose="05000000000000000000" pitchFamily="2" charset="2"/>
              <a:buChar char="v"/>
            </a:pPr>
            <a:r>
              <a:rPr lang="en-US" sz="1400" dirty="0" smtClean="0"/>
              <a:t>Goods worth ₹ </a:t>
            </a:r>
            <a:r>
              <a:rPr lang="en-US" sz="1400" dirty="0"/>
              <a:t>60 lakh </a:t>
            </a:r>
            <a:r>
              <a:rPr lang="en-US" sz="1400" dirty="0" smtClean="0"/>
              <a:t>purchased in April </a:t>
            </a:r>
            <a:r>
              <a:rPr lang="en-US" sz="1400" dirty="0"/>
              <a:t>2021 </a:t>
            </a:r>
            <a:r>
              <a:rPr lang="en-US" sz="1400" dirty="0" smtClean="0"/>
              <a:t>and payment of ₹ </a:t>
            </a:r>
            <a:r>
              <a:rPr lang="en-US" sz="1400" dirty="0"/>
              <a:t>60 </a:t>
            </a:r>
            <a:r>
              <a:rPr lang="en-US" sz="1400" dirty="0" smtClean="0"/>
              <a:t>lakh made in June </a:t>
            </a:r>
            <a:r>
              <a:rPr lang="en-US" sz="1400" dirty="0"/>
              <a:t>2021. </a:t>
            </a:r>
            <a:endParaRPr lang="en-US" sz="1400" dirty="0" smtClean="0"/>
          </a:p>
          <a:p>
            <a:pPr algn="just">
              <a:buFont typeface="Wingdings" panose="05000000000000000000" pitchFamily="2" charset="2"/>
              <a:buChar char="ü"/>
            </a:pPr>
            <a:r>
              <a:rPr lang="en-US" sz="1400" dirty="0" smtClean="0"/>
              <a:t>No </a:t>
            </a:r>
            <a:r>
              <a:rPr lang="en-US" sz="1400" dirty="0"/>
              <a:t>T.D.S. as Section 194Q is applicable from 1</a:t>
            </a:r>
            <a:r>
              <a:rPr lang="en-US" sz="1400" baseline="30000" dirty="0"/>
              <a:t>st</a:t>
            </a:r>
            <a:r>
              <a:rPr lang="en-US" sz="1400" dirty="0"/>
              <a:t> July 2021. </a:t>
            </a:r>
            <a:endParaRPr lang="en-US" sz="1400" dirty="0" smtClean="0"/>
          </a:p>
          <a:p>
            <a:pPr algn="just">
              <a:buFont typeface="Wingdings" panose="05000000000000000000" pitchFamily="2" charset="2"/>
              <a:buChar char="ü"/>
            </a:pPr>
            <a:r>
              <a:rPr lang="en-US" sz="1400" dirty="0" smtClean="0"/>
              <a:t>However</a:t>
            </a:r>
            <a:r>
              <a:rPr lang="en-US" sz="1400" dirty="0"/>
              <a:t>, T.C.S. </a:t>
            </a:r>
            <a:r>
              <a:rPr lang="en-US" sz="1400" dirty="0" smtClean="0"/>
              <a:t>U/s. </a:t>
            </a:r>
            <a:r>
              <a:rPr lang="en-US" sz="1400" dirty="0"/>
              <a:t>206C (1H) will be applicable on receipt of </a:t>
            </a:r>
            <a:r>
              <a:rPr lang="en-US" sz="1400" dirty="0" smtClean="0"/>
              <a:t>₹ </a:t>
            </a:r>
            <a:r>
              <a:rPr lang="en-US" sz="1400" dirty="0"/>
              <a:t>10 </a:t>
            </a:r>
            <a:r>
              <a:rPr lang="en-US" sz="1400" dirty="0" smtClean="0"/>
              <a:t>lakh </a:t>
            </a:r>
            <a:r>
              <a:rPr lang="en-US" sz="1400" dirty="0"/>
              <a:t>(i.e. 60-50, </a:t>
            </a:r>
            <a:r>
              <a:rPr lang="en-US" sz="1400" dirty="0" smtClean="0"/>
              <a:t>₹ </a:t>
            </a:r>
            <a:r>
              <a:rPr lang="en-US" sz="1400" dirty="0"/>
              <a:t>1,000) if turnover of the seller </a:t>
            </a:r>
            <a:r>
              <a:rPr lang="en-US" sz="1400" dirty="0" smtClean="0"/>
              <a:t>exceeds ₹ </a:t>
            </a:r>
            <a:r>
              <a:rPr lang="en-US" sz="1400" dirty="0"/>
              <a:t>10 </a:t>
            </a:r>
            <a:r>
              <a:rPr lang="en-US" sz="1400" dirty="0" smtClean="0"/>
              <a:t>Crore </a:t>
            </a:r>
            <a:r>
              <a:rPr lang="en-US" sz="1400" dirty="0"/>
              <a:t>in </a:t>
            </a:r>
            <a:r>
              <a:rPr lang="en-US" sz="1400" dirty="0" smtClean="0"/>
              <a:t>    F.Y. 2020-21.</a:t>
            </a:r>
            <a:endParaRPr lang="en-US" sz="1400" dirty="0"/>
          </a:p>
        </p:txBody>
      </p:sp>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8</a:t>
            </a:fld>
            <a:endParaRPr lang="en-US" dirty="0"/>
          </a:p>
        </p:txBody>
      </p:sp>
      <p:sp>
        <p:nvSpPr>
          <p:cNvPr id="5" name="Title 4"/>
          <p:cNvSpPr>
            <a:spLocks noGrp="1"/>
          </p:cNvSpPr>
          <p:nvPr>
            <p:ph type="title"/>
          </p:nvPr>
        </p:nvSpPr>
        <p:spPr>
          <a:xfrm>
            <a:off x="436728" y="649329"/>
            <a:ext cx="11295727" cy="1218108"/>
          </a:xfrm>
        </p:spPr>
        <p:txBody>
          <a:bodyPr>
            <a:normAutofit/>
          </a:bodyPr>
          <a:lstStyle/>
          <a:p>
            <a:pPr algn="l"/>
            <a:r>
              <a:rPr lang="en-US" i="1" cap="none" dirty="0" smtClean="0"/>
              <a:t>Section 194Q ~ Practical Examples </a:t>
            </a:r>
            <a:endParaRPr lang="en-US" dirty="0"/>
          </a:p>
        </p:txBody>
      </p:sp>
    </p:spTree>
    <p:extLst>
      <p:ext uri="{BB962C8B-B14F-4D97-AF65-F5344CB8AC3E}">
        <p14:creationId xmlns:p14="http://schemas.microsoft.com/office/powerpoint/2010/main" val="148798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5760" y="2286000"/>
            <a:ext cx="10972800" cy="3657600"/>
          </a:xfrm>
        </p:spPr>
        <p:txBody>
          <a:bodyPr>
            <a:noAutofit/>
          </a:bodyPr>
          <a:lstStyle/>
          <a:p>
            <a:pPr marL="0" indent="0" algn="just">
              <a:buNone/>
            </a:pPr>
            <a:r>
              <a:rPr lang="en-US" b="1" u="sng" dirty="0" smtClean="0"/>
              <a:t>Example 4:</a:t>
            </a:r>
            <a:r>
              <a:rPr lang="en-US" dirty="0" smtClean="0"/>
              <a:t>-</a:t>
            </a:r>
          </a:p>
          <a:p>
            <a:pPr algn="just">
              <a:buFont typeface="Wingdings" panose="05000000000000000000" pitchFamily="2" charset="2"/>
              <a:buChar char="v"/>
            </a:pPr>
            <a:r>
              <a:rPr lang="en-US" dirty="0"/>
              <a:t>Goods </a:t>
            </a:r>
            <a:r>
              <a:rPr lang="en-US" dirty="0" smtClean="0"/>
              <a:t>worth ₹ </a:t>
            </a:r>
            <a:r>
              <a:rPr lang="en-US" dirty="0"/>
              <a:t>60 l</a:t>
            </a:r>
            <a:r>
              <a:rPr lang="en-US" dirty="0" smtClean="0"/>
              <a:t>akh purchased during April </a:t>
            </a:r>
            <a:r>
              <a:rPr lang="en-US" dirty="0"/>
              <a:t>2021 to </a:t>
            </a:r>
            <a:r>
              <a:rPr lang="en-US" dirty="0" smtClean="0"/>
              <a:t>June </a:t>
            </a:r>
            <a:r>
              <a:rPr lang="en-US" dirty="0"/>
              <a:t>2021. </a:t>
            </a:r>
            <a:r>
              <a:rPr lang="en-US" dirty="0" smtClean="0"/>
              <a:t>In </a:t>
            </a:r>
            <a:r>
              <a:rPr lang="en-US" dirty="0" smtClean="0"/>
              <a:t>July </a:t>
            </a:r>
            <a:r>
              <a:rPr lang="en-US" dirty="0"/>
              <a:t>2021 goods worth </a:t>
            </a:r>
            <a:r>
              <a:rPr lang="en-US" dirty="0" smtClean="0"/>
              <a:t>₹ </a:t>
            </a:r>
            <a:r>
              <a:rPr lang="en-US" dirty="0"/>
              <a:t>5 </a:t>
            </a:r>
            <a:r>
              <a:rPr lang="en-US" dirty="0" smtClean="0"/>
              <a:t>lakh </a:t>
            </a:r>
            <a:r>
              <a:rPr lang="en-US" dirty="0"/>
              <a:t>are purchased. </a:t>
            </a:r>
          </a:p>
          <a:p>
            <a:pPr algn="just">
              <a:buFont typeface="Wingdings" panose="05000000000000000000" pitchFamily="2" charset="2"/>
              <a:buChar char="ü"/>
            </a:pPr>
            <a:r>
              <a:rPr lang="en-US" dirty="0" smtClean="0"/>
              <a:t>T.D.S</a:t>
            </a:r>
            <a:r>
              <a:rPr lang="en-US" dirty="0"/>
              <a:t>. </a:t>
            </a:r>
            <a:r>
              <a:rPr lang="en-US" dirty="0" smtClean="0"/>
              <a:t>U/s. </a:t>
            </a:r>
            <a:r>
              <a:rPr lang="en-US" dirty="0"/>
              <a:t>194Q is to be deducted on </a:t>
            </a:r>
            <a:r>
              <a:rPr lang="en-US" dirty="0" smtClean="0"/>
              <a:t>₹ </a:t>
            </a:r>
            <a:r>
              <a:rPr lang="en-US" dirty="0"/>
              <a:t>5 </a:t>
            </a:r>
            <a:r>
              <a:rPr lang="en-US" dirty="0" smtClean="0"/>
              <a:t>lakh (₹ 500), The </a:t>
            </a:r>
            <a:r>
              <a:rPr lang="en-US" dirty="0"/>
              <a:t>reason being Section 194Q is applicable from </a:t>
            </a:r>
            <a:r>
              <a:rPr lang="en-US" dirty="0" smtClean="0"/>
              <a:t>        1</a:t>
            </a:r>
            <a:r>
              <a:rPr lang="en-US" baseline="30000" dirty="0" smtClean="0"/>
              <a:t>st</a:t>
            </a:r>
            <a:r>
              <a:rPr lang="en-US" dirty="0" smtClean="0"/>
              <a:t> </a:t>
            </a:r>
            <a:r>
              <a:rPr lang="en-US" dirty="0"/>
              <a:t>July 2021 onwards and the aggregate purchase of </a:t>
            </a:r>
            <a:r>
              <a:rPr lang="en-US" dirty="0" smtClean="0"/>
              <a:t>₹ </a:t>
            </a:r>
            <a:r>
              <a:rPr lang="en-US" dirty="0"/>
              <a:t>50 </a:t>
            </a:r>
            <a:r>
              <a:rPr lang="en-US" dirty="0" smtClean="0"/>
              <a:t>lakh </a:t>
            </a:r>
            <a:r>
              <a:rPr lang="en-US" dirty="0"/>
              <a:t>has already been crossed till June 2021.</a:t>
            </a:r>
          </a:p>
          <a:p>
            <a:pPr marL="0" indent="0" algn="just">
              <a:buNone/>
            </a:pPr>
            <a:r>
              <a:rPr lang="en-US" b="1" u="sng" dirty="0" smtClean="0"/>
              <a:t>Example 5:-</a:t>
            </a:r>
            <a:endParaRPr lang="en-US" b="1" u="sng" dirty="0"/>
          </a:p>
          <a:p>
            <a:pPr algn="just">
              <a:buFont typeface="Wingdings" panose="05000000000000000000" pitchFamily="2" charset="2"/>
              <a:buChar char="v"/>
            </a:pPr>
            <a:r>
              <a:rPr lang="en-US" dirty="0"/>
              <a:t>Goods </a:t>
            </a:r>
            <a:r>
              <a:rPr lang="en-US" dirty="0" smtClean="0"/>
              <a:t>worth ₹ 45 lakh purchased during April </a:t>
            </a:r>
            <a:r>
              <a:rPr lang="en-US" dirty="0"/>
              <a:t>2021 to </a:t>
            </a:r>
            <a:r>
              <a:rPr lang="en-US" dirty="0" smtClean="0"/>
              <a:t>June </a:t>
            </a:r>
            <a:r>
              <a:rPr lang="en-US" dirty="0"/>
              <a:t>2021. </a:t>
            </a:r>
            <a:r>
              <a:rPr lang="en-US" dirty="0" smtClean="0"/>
              <a:t>In </a:t>
            </a:r>
            <a:r>
              <a:rPr lang="en-US" dirty="0"/>
              <a:t>July 2021 goods worth </a:t>
            </a:r>
            <a:r>
              <a:rPr lang="en-US" dirty="0" smtClean="0"/>
              <a:t>₹ </a:t>
            </a:r>
            <a:r>
              <a:rPr lang="en-US" dirty="0"/>
              <a:t>8 </a:t>
            </a:r>
            <a:r>
              <a:rPr lang="en-US" dirty="0" smtClean="0"/>
              <a:t>lakh purchased. </a:t>
            </a:r>
          </a:p>
          <a:p>
            <a:pPr algn="just">
              <a:buFont typeface="Wingdings" panose="05000000000000000000" pitchFamily="2" charset="2"/>
              <a:buChar char="ü"/>
            </a:pPr>
            <a:r>
              <a:rPr lang="en-US" dirty="0" smtClean="0"/>
              <a:t>T.D.S</a:t>
            </a:r>
            <a:r>
              <a:rPr lang="en-US" dirty="0"/>
              <a:t>. </a:t>
            </a:r>
            <a:r>
              <a:rPr lang="en-US" dirty="0" smtClean="0"/>
              <a:t>U/s. </a:t>
            </a:r>
            <a:r>
              <a:rPr lang="en-US" dirty="0"/>
              <a:t>194Q </a:t>
            </a:r>
            <a:r>
              <a:rPr lang="en-US" dirty="0" smtClean="0"/>
              <a:t>to </a:t>
            </a:r>
            <a:r>
              <a:rPr lang="en-US" dirty="0"/>
              <a:t>be deducted on </a:t>
            </a:r>
            <a:r>
              <a:rPr lang="en-US" dirty="0" smtClean="0"/>
              <a:t>₹ </a:t>
            </a:r>
            <a:r>
              <a:rPr lang="en-US" dirty="0"/>
              <a:t>3 l</a:t>
            </a:r>
            <a:r>
              <a:rPr lang="en-US" dirty="0" smtClean="0"/>
              <a:t>akh </a:t>
            </a:r>
            <a:r>
              <a:rPr lang="en-US" dirty="0"/>
              <a:t>(i.e. 45+8-50, </a:t>
            </a:r>
            <a:r>
              <a:rPr lang="en-US" dirty="0" smtClean="0"/>
              <a:t>₹ </a:t>
            </a:r>
            <a:r>
              <a:rPr lang="en-US" dirty="0"/>
              <a:t>300/-). </a:t>
            </a:r>
            <a:r>
              <a:rPr lang="en-US" dirty="0" smtClean="0"/>
              <a:t>Reason, aggregate </a:t>
            </a:r>
            <a:r>
              <a:rPr lang="en-US" dirty="0"/>
              <a:t>purchase of </a:t>
            </a:r>
            <a:r>
              <a:rPr lang="en-US" dirty="0" smtClean="0"/>
              <a:t>₹ </a:t>
            </a:r>
            <a:r>
              <a:rPr lang="en-US" dirty="0"/>
              <a:t>50 </a:t>
            </a:r>
            <a:r>
              <a:rPr lang="en-US" dirty="0" smtClean="0"/>
              <a:t>lakh </a:t>
            </a:r>
            <a:r>
              <a:rPr lang="en-US" dirty="0"/>
              <a:t>crossed </a:t>
            </a:r>
            <a:r>
              <a:rPr lang="en-US" dirty="0" smtClean="0"/>
              <a:t>in July </a:t>
            </a:r>
            <a:r>
              <a:rPr lang="en-US" dirty="0"/>
              <a:t>2021</a:t>
            </a:r>
            <a:r>
              <a:rPr lang="en-US" dirty="0" smtClean="0"/>
              <a:t>.</a:t>
            </a:r>
            <a:endParaRPr lang="en-US" dirty="0"/>
          </a:p>
        </p:txBody>
      </p:sp>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9</a:t>
            </a:fld>
            <a:endParaRPr lang="en-US" dirty="0"/>
          </a:p>
        </p:txBody>
      </p:sp>
      <p:sp>
        <p:nvSpPr>
          <p:cNvPr id="5" name="Title 4"/>
          <p:cNvSpPr>
            <a:spLocks noGrp="1"/>
          </p:cNvSpPr>
          <p:nvPr>
            <p:ph type="title"/>
          </p:nvPr>
        </p:nvSpPr>
        <p:spPr>
          <a:xfrm>
            <a:off x="436726" y="576775"/>
            <a:ext cx="11281661" cy="1277783"/>
          </a:xfrm>
        </p:spPr>
        <p:txBody>
          <a:bodyPr>
            <a:normAutofit/>
          </a:bodyPr>
          <a:lstStyle/>
          <a:p>
            <a:pPr algn="l"/>
            <a:r>
              <a:rPr lang="en-US" i="1" cap="none" dirty="0"/>
              <a:t>Section 194Q ~ Practical Examples </a:t>
            </a:r>
            <a:endParaRPr lang="en-US" dirty="0"/>
          </a:p>
        </p:txBody>
      </p:sp>
    </p:spTree>
    <p:extLst>
      <p:ext uri="{BB962C8B-B14F-4D97-AF65-F5344CB8AC3E}">
        <p14:creationId xmlns:p14="http://schemas.microsoft.com/office/powerpoint/2010/main" val="765771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8640" y="2286000"/>
            <a:ext cx="10972800" cy="3657600"/>
          </a:xfrm>
        </p:spPr>
        <p:txBody>
          <a:bodyPr>
            <a:normAutofit fontScale="85000" lnSpcReduction="20000"/>
          </a:bodyPr>
          <a:lstStyle/>
          <a:p>
            <a:pPr marL="0" indent="0" algn="just">
              <a:buNone/>
            </a:pPr>
            <a:r>
              <a:rPr lang="en-US" b="1" u="sng" dirty="0" smtClean="0"/>
              <a:t>Example </a:t>
            </a:r>
            <a:r>
              <a:rPr lang="en-US" b="1" u="sng" dirty="0"/>
              <a:t>6</a:t>
            </a:r>
            <a:r>
              <a:rPr lang="en-US" b="1" u="sng" dirty="0" smtClean="0"/>
              <a:t>:-</a:t>
            </a:r>
            <a:endParaRPr lang="en-US" b="1" u="sng" dirty="0"/>
          </a:p>
          <a:p>
            <a:pPr algn="just">
              <a:buFont typeface="Wingdings" panose="05000000000000000000" pitchFamily="2" charset="2"/>
              <a:buChar char="v"/>
            </a:pPr>
            <a:r>
              <a:rPr lang="en-US" dirty="0"/>
              <a:t>Goods </a:t>
            </a:r>
            <a:r>
              <a:rPr lang="en-US" dirty="0" smtClean="0"/>
              <a:t>worth ₹ </a:t>
            </a:r>
            <a:r>
              <a:rPr lang="en-US" dirty="0"/>
              <a:t>30 </a:t>
            </a:r>
            <a:r>
              <a:rPr lang="en-US" dirty="0" smtClean="0"/>
              <a:t>lakh purchased during April </a:t>
            </a:r>
            <a:r>
              <a:rPr lang="en-US" dirty="0"/>
              <a:t>2021 to </a:t>
            </a:r>
            <a:r>
              <a:rPr lang="en-US" dirty="0" smtClean="0"/>
              <a:t>June </a:t>
            </a:r>
            <a:r>
              <a:rPr lang="en-US" dirty="0"/>
              <a:t>2021. On 1</a:t>
            </a:r>
            <a:r>
              <a:rPr lang="en-US" baseline="30000" dirty="0"/>
              <a:t>st</a:t>
            </a:r>
            <a:r>
              <a:rPr lang="en-US" dirty="0"/>
              <a:t> July 2021 goods worth </a:t>
            </a:r>
            <a:r>
              <a:rPr lang="en-US" dirty="0" smtClean="0"/>
              <a:t>₹ </a:t>
            </a:r>
            <a:r>
              <a:rPr lang="en-US" dirty="0"/>
              <a:t>10 </a:t>
            </a:r>
            <a:r>
              <a:rPr lang="en-US" dirty="0" smtClean="0"/>
              <a:t>lakh purchased and on              10</a:t>
            </a:r>
            <a:r>
              <a:rPr lang="en-US" baseline="30000" dirty="0" smtClean="0"/>
              <a:t>th</a:t>
            </a:r>
            <a:r>
              <a:rPr lang="en-US" dirty="0" smtClean="0"/>
              <a:t> </a:t>
            </a:r>
            <a:r>
              <a:rPr lang="en-US" dirty="0"/>
              <a:t>July 2021 goods worth </a:t>
            </a:r>
            <a:r>
              <a:rPr lang="en-US" dirty="0" smtClean="0"/>
              <a:t>₹ </a:t>
            </a:r>
            <a:r>
              <a:rPr lang="en-US" dirty="0"/>
              <a:t>18 </a:t>
            </a:r>
            <a:r>
              <a:rPr lang="en-US" dirty="0" smtClean="0"/>
              <a:t>lakhs purchased</a:t>
            </a:r>
            <a:r>
              <a:rPr lang="en-US" dirty="0"/>
              <a:t>. </a:t>
            </a:r>
          </a:p>
          <a:p>
            <a:pPr algn="just">
              <a:buFont typeface="Wingdings" panose="05000000000000000000" pitchFamily="2" charset="2"/>
              <a:buChar char="ü"/>
            </a:pPr>
            <a:r>
              <a:rPr lang="en-US" dirty="0" smtClean="0"/>
              <a:t>T.D.S</a:t>
            </a:r>
            <a:r>
              <a:rPr lang="en-US" dirty="0"/>
              <a:t>. </a:t>
            </a:r>
            <a:r>
              <a:rPr lang="en-US" dirty="0" smtClean="0"/>
              <a:t>U/s. </a:t>
            </a:r>
            <a:r>
              <a:rPr lang="en-US" dirty="0"/>
              <a:t>194Q is to be deducted on </a:t>
            </a:r>
            <a:r>
              <a:rPr lang="en-US" dirty="0" smtClean="0"/>
              <a:t>₹ 8 lakh </a:t>
            </a:r>
            <a:r>
              <a:rPr lang="en-US" dirty="0"/>
              <a:t>(i.e. 30+10+18-50, </a:t>
            </a:r>
            <a:r>
              <a:rPr lang="en-US" dirty="0" smtClean="0"/>
              <a:t>₹ </a:t>
            </a:r>
            <a:r>
              <a:rPr lang="en-US" dirty="0"/>
              <a:t>800/-). The reason being aggregate </a:t>
            </a:r>
            <a:r>
              <a:rPr lang="en-US" dirty="0" smtClean="0"/>
              <a:t>purchase </a:t>
            </a:r>
            <a:r>
              <a:rPr lang="en-US" dirty="0"/>
              <a:t>of </a:t>
            </a:r>
            <a:r>
              <a:rPr lang="en-US" dirty="0" smtClean="0"/>
              <a:t>₹ </a:t>
            </a:r>
            <a:r>
              <a:rPr lang="en-US" dirty="0"/>
              <a:t>50 </a:t>
            </a:r>
            <a:r>
              <a:rPr lang="en-US" dirty="0" smtClean="0"/>
              <a:t>lakh </a:t>
            </a:r>
            <a:r>
              <a:rPr lang="en-US" dirty="0"/>
              <a:t>is crossed on 10</a:t>
            </a:r>
            <a:r>
              <a:rPr lang="en-US" baseline="30000" dirty="0"/>
              <a:t>th</a:t>
            </a:r>
            <a:r>
              <a:rPr lang="en-US" dirty="0"/>
              <a:t> July 2021</a:t>
            </a:r>
            <a:r>
              <a:rPr lang="en-US" dirty="0" smtClean="0"/>
              <a:t>.</a:t>
            </a:r>
          </a:p>
          <a:p>
            <a:pPr marL="0" indent="0" algn="just">
              <a:buNone/>
            </a:pPr>
            <a:r>
              <a:rPr lang="en-US" b="1" u="sng" dirty="0"/>
              <a:t>Example 7</a:t>
            </a:r>
            <a:r>
              <a:rPr lang="en-US" b="1" u="sng" dirty="0" smtClean="0"/>
              <a:t>:-</a:t>
            </a:r>
            <a:endParaRPr lang="en-US" b="1" u="sng" dirty="0"/>
          </a:p>
          <a:p>
            <a:pPr algn="just">
              <a:buFont typeface="Wingdings" panose="05000000000000000000" pitchFamily="2" charset="2"/>
              <a:buChar char="v"/>
            </a:pPr>
            <a:r>
              <a:rPr lang="en-US" dirty="0" smtClean="0"/>
              <a:t>“</a:t>
            </a:r>
            <a:r>
              <a:rPr lang="en-US" dirty="0"/>
              <a:t>A &amp; Co.” paid </a:t>
            </a:r>
            <a:r>
              <a:rPr lang="en-US" dirty="0" smtClean="0"/>
              <a:t>₹ </a:t>
            </a:r>
            <a:r>
              <a:rPr lang="en-US" dirty="0"/>
              <a:t>60 </a:t>
            </a:r>
            <a:r>
              <a:rPr lang="en-US" dirty="0" smtClean="0"/>
              <a:t>lakh advance </a:t>
            </a:r>
            <a:r>
              <a:rPr lang="en-US" dirty="0"/>
              <a:t>in June 2021 to “B &amp; Co.”. </a:t>
            </a:r>
            <a:r>
              <a:rPr lang="en-US" dirty="0" smtClean="0"/>
              <a:t>“B </a:t>
            </a:r>
            <a:r>
              <a:rPr lang="en-US" dirty="0"/>
              <a:t>&amp; Co.” delivered goods in July 2021. Whether T.D.S. U/s. 194Q required to be done on </a:t>
            </a:r>
            <a:r>
              <a:rPr lang="en-US" dirty="0" smtClean="0"/>
              <a:t>₹ </a:t>
            </a:r>
            <a:r>
              <a:rPr lang="en-US" dirty="0"/>
              <a:t>60 </a:t>
            </a:r>
            <a:r>
              <a:rPr lang="en-US" dirty="0" smtClean="0"/>
              <a:t>lakh?</a:t>
            </a:r>
          </a:p>
          <a:p>
            <a:pPr algn="just">
              <a:buFont typeface="Wingdings" panose="05000000000000000000" pitchFamily="2" charset="2"/>
              <a:buChar char="ü"/>
            </a:pPr>
            <a:r>
              <a:rPr lang="en-US" dirty="0" smtClean="0"/>
              <a:t>No </a:t>
            </a:r>
            <a:r>
              <a:rPr lang="en-US" dirty="0"/>
              <a:t>as 194Q is applicable from 1</a:t>
            </a:r>
            <a:r>
              <a:rPr lang="en-US" baseline="30000" dirty="0"/>
              <a:t>st</a:t>
            </a:r>
            <a:r>
              <a:rPr lang="en-US" dirty="0"/>
              <a:t> July 2021 so not. However 206C (1H) may be applicable on </a:t>
            </a:r>
            <a:r>
              <a:rPr lang="en-US" dirty="0" smtClean="0"/>
              <a:t>₹ </a:t>
            </a:r>
            <a:r>
              <a:rPr lang="en-US" dirty="0"/>
              <a:t>60 lakh </a:t>
            </a:r>
            <a:r>
              <a:rPr lang="en-US" dirty="0" smtClean="0"/>
              <a:t>if </a:t>
            </a:r>
            <a:r>
              <a:rPr lang="en-US" dirty="0"/>
              <a:t>turnover </a:t>
            </a:r>
            <a:r>
              <a:rPr lang="en-US" dirty="0" smtClean="0"/>
              <a:t>of “</a:t>
            </a:r>
            <a:r>
              <a:rPr lang="en-US" dirty="0"/>
              <a:t>B &amp; Co</a:t>
            </a:r>
            <a:r>
              <a:rPr lang="en-US" dirty="0" smtClean="0"/>
              <a:t>.” is </a:t>
            </a:r>
            <a:r>
              <a:rPr lang="en-US" dirty="0"/>
              <a:t>exceeding </a:t>
            </a:r>
            <a:r>
              <a:rPr lang="en-US" dirty="0" smtClean="0"/>
              <a:t>₹ </a:t>
            </a:r>
            <a:r>
              <a:rPr lang="en-US" dirty="0"/>
              <a:t>10 crore in </a:t>
            </a:r>
            <a:r>
              <a:rPr lang="en-US" dirty="0" smtClean="0"/>
              <a:t>F.Y. </a:t>
            </a:r>
            <a:r>
              <a:rPr lang="en-US" dirty="0"/>
              <a:t>2020-21</a:t>
            </a:r>
            <a:r>
              <a:rPr lang="en-US" dirty="0" smtClean="0"/>
              <a:t>.</a:t>
            </a:r>
          </a:p>
          <a:p>
            <a:pPr algn="just">
              <a:buFont typeface="Wingdings" panose="05000000000000000000" pitchFamily="2" charset="2"/>
              <a:buChar char="ü"/>
            </a:pPr>
            <a:r>
              <a:rPr lang="en-US" dirty="0" smtClean="0"/>
              <a:t>Point of Taxation is date of payment or date of credit whichever is earlier. In referred scenario, one of the triggering event occurred before the point of taxation and ideally tax should not be deductible.</a:t>
            </a:r>
          </a:p>
          <a:p>
            <a:pPr algn="just">
              <a:buFont typeface="Wingdings" panose="05000000000000000000" pitchFamily="2" charset="2"/>
              <a:buChar char="ü"/>
            </a:pPr>
            <a:r>
              <a:rPr lang="en-US" dirty="0" smtClean="0"/>
              <a:t>Department may want to take contrary view, </a:t>
            </a:r>
            <a:r>
              <a:rPr lang="en-US" dirty="0"/>
              <a:t>t</a:t>
            </a:r>
            <a:r>
              <a:rPr lang="en-US" dirty="0" smtClean="0"/>
              <a:t>herefore to avoid litigation and follow prudence measure it’s advisable to deduct T.D.S. on such sum. C.B.D.T. needs to clarify the issue. </a:t>
            </a:r>
            <a:endParaRPr lang="en-US" dirty="0"/>
          </a:p>
        </p:txBody>
      </p:sp>
      <p:sp>
        <p:nvSpPr>
          <p:cNvPr id="3" name="Footer Placeholder 2"/>
          <p:cNvSpPr>
            <a:spLocks noGrp="1"/>
          </p:cNvSpPr>
          <p:nvPr>
            <p:ph type="ftr" sz="quarter" idx="11"/>
          </p:nvPr>
        </p:nvSpPr>
        <p:spPr/>
        <p:txBody>
          <a:bodyPr/>
          <a:lstStyle/>
          <a:p>
            <a:r>
              <a:rPr lang="en-US" dirty="0"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10</a:t>
            </a:fld>
            <a:endParaRPr lang="en-US" dirty="0"/>
          </a:p>
        </p:txBody>
      </p:sp>
      <p:sp>
        <p:nvSpPr>
          <p:cNvPr id="5" name="Title 4"/>
          <p:cNvSpPr>
            <a:spLocks noGrp="1"/>
          </p:cNvSpPr>
          <p:nvPr>
            <p:ph type="title"/>
          </p:nvPr>
        </p:nvSpPr>
        <p:spPr>
          <a:xfrm>
            <a:off x="436727" y="576775"/>
            <a:ext cx="11295728" cy="1277783"/>
          </a:xfrm>
        </p:spPr>
        <p:txBody>
          <a:bodyPr>
            <a:normAutofit/>
          </a:bodyPr>
          <a:lstStyle/>
          <a:p>
            <a:pPr algn="l"/>
            <a:r>
              <a:rPr lang="en-US" i="1" cap="none" dirty="0"/>
              <a:t>Section 194Q ~ Practical Examples </a:t>
            </a:r>
            <a:endParaRPr lang="en-US" dirty="0"/>
          </a:p>
        </p:txBody>
      </p:sp>
    </p:spTree>
    <p:extLst>
      <p:ext uri="{BB962C8B-B14F-4D97-AF65-F5344CB8AC3E}">
        <p14:creationId xmlns:p14="http://schemas.microsoft.com/office/powerpoint/2010/main" val="1196272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AC93C0E1-1796-41B4-AF64-2A823C4C83E8}"/>
              </a:ext>
            </a:extLst>
          </p:cNvPr>
          <p:cNvSpPr>
            <a:spLocks noGrp="1"/>
          </p:cNvSpPr>
          <p:nvPr>
            <p:ph type="title"/>
          </p:nvPr>
        </p:nvSpPr>
        <p:spPr>
          <a:xfrm>
            <a:off x="581193" y="528034"/>
            <a:ext cx="11029616" cy="1326524"/>
          </a:xfrm>
        </p:spPr>
        <p:txBody>
          <a:bodyPr>
            <a:noAutofit/>
          </a:bodyPr>
          <a:lstStyle/>
          <a:p>
            <a:pPr algn="l"/>
            <a:r>
              <a:rPr lang="en-US" sz="3000" i="1" cap="none" dirty="0" smtClean="0"/>
              <a:t>Section 206C (1H)  [Applicable w.e.f. October 01, 2020]</a:t>
            </a:r>
            <a:r>
              <a:rPr lang="en-US" sz="3000" cap="none" dirty="0" smtClean="0"/>
              <a:t/>
            </a:r>
            <a:br>
              <a:rPr lang="en-US" sz="3000" cap="none" dirty="0" smtClean="0"/>
            </a:br>
            <a:r>
              <a:rPr lang="en-US" sz="3000" i="1" cap="none" dirty="0" smtClean="0"/>
              <a:t>Tax Collected At Source On Sale Of Goods</a:t>
            </a:r>
            <a:endParaRPr lang="en-US" sz="3000" cap="none" dirty="0"/>
          </a:p>
        </p:txBody>
      </p:sp>
      <p:sp>
        <p:nvSpPr>
          <p:cNvPr id="3" name="Content Placeholder 2" descr="content">
            <a:extLst>
              <a:ext uri="{FF2B5EF4-FFF2-40B4-BE49-F238E27FC236}">
                <a16:creationId xmlns="" xmlns:a16="http://schemas.microsoft.com/office/drawing/2014/main" id="{D5B13C35-702B-4BCE-824F-AAADB30905F6}"/>
              </a:ext>
            </a:extLst>
          </p:cNvPr>
          <p:cNvSpPr>
            <a:spLocks noGrp="1"/>
          </p:cNvSpPr>
          <p:nvPr>
            <p:ph idx="1"/>
          </p:nvPr>
        </p:nvSpPr>
        <p:spPr>
          <a:xfrm>
            <a:off x="548640" y="2286000"/>
            <a:ext cx="10972800" cy="3657600"/>
          </a:xfrm>
        </p:spPr>
        <p:txBody>
          <a:bodyPr>
            <a:normAutofit fontScale="92500"/>
          </a:bodyPr>
          <a:lstStyle/>
          <a:p>
            <a:pPr marL="0" indent="0" algn="just">
              <a:buNone/>
            </a:pPr>
            <a:r>
              <a:rPr lang="en-US" i="1" dirty="0"/>
              <a:t>Every person, being a seller, who receives any amount as consideration for sale of any goods of the value or aggregate of such value exceeding fifty lakh rupees in any previous year, other than the goods being exported out of India or goods covered in sub-section (1) or sub-section (1F) or sub-section (1G) shall, at the time of receipt of such amount, collect from the buyer, a sum equal to 0.1 per cent of the sale consideration exceeding fifty lakh rupees as income-tax: </a:t>
            </a:r>
            <a:endParaRPr lang="en-US" i="1" dirty="0" smtClean="0"/>
          </a:p>
          <a:p>
            <a:pPr marL="0" indent="0" algn="just">
              <a:buNone/>
            </a:pPr>
            <a:r>
              <a:rPr lang="en-US" b="1" i="1" dirty="0"/>
              <a:t>Provided</a:t>
            </a:r>
            <a:r>
              <a:rPr lang="en-US" i="1" dirty="0"/>
              <a:t> that if the buyer has not provided the Permanent Account Number or the Aadhaar number to the seller, then the provisions of clause (ii) of sub-section (1) of section 206CC shall be read as if for the words “five per cent.”, the words “one per cent.” had been substituted: </a:t>
            </a:r>
            <a:endParaRPr lang="en-US" dirty="0"/>
          </a:p>
          <a:p>
            <a:pPr marL="0" indent="0" algn="just">
              <a:buNone/>
            </a:pPr>
            <a:r>
              <a:rPr lang="en-US" b="1" i="1" dirty="0"/>
              <a:t>Provided further </a:t>
            </a:r>
            <a:r>
              <a:rPr lang="en-US" i="1" dirty="0"/>
              <a:t>that the provisions of this sub-section shall not apply, if the buyer is liable to deduct tax at source under any other provision of this Act on the goods purchased by him from the seller and has deducted such amount. </a:t>
            </a:r>
            <a:endParaRPr lang="en-US" i="1" dirty="0" smtClean="0"/>
          </a:p>
          <a:p>
            <a:pPr marL="0" indent="0" algn="r">
              <a:buNone/>
            </a:pPr>
            <a:endParaRPr lang="en-US" dirty="0" smtClean="0"/>
          </a:p>
          <a:p>
            <a:pPr marL="0" indent="0" algn="r">
              <a:buNone/>
            </a:pPr>
            <a:r>
              <a:rPr lang="en-US" dirty="0" smtClean="0"/>
              <a:t>Contd…..</a:t>
            </a:r>
            <a:endParaRPr lang="en-US" dirty="0"/>
          </a:p>
        </p:txBody>
      </p:sp>
      <p:sp>
        <p:nvSpPr>
          <p:cNvPr id="5" name="Footer Placeholder 4"/>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11</a:t>
            </a:fld>
            <a:endParaRPr lang="en-US" noProof="0" dirty="0"/>
          </a:p>
        </p:txBody>
      </p:sp>
    </p:spTree>
    <p:extLst>
      <p:ext uri="{BB962C8B-B14F-4D97-AF65-F5344CB8AC3E}">
        <p14:creationId xmlns:p14="http://schemas.microsoft.com/office/powerpoint/2010/main" val="26668842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AC93C0E1-1796-41B4-AF64-2A823C4C83E8}"/>
              </a:ext>
            </a:extLst>
          </p:cNvPr>
          <p:cNvSpPr>
            <a:spLocks noGrp="1"/>
          </p:cNvSpPr>
          <p:nvPr>
            <p:ph type="title"/>
          </p:nvPr>
        </p:nvSpPr>
        <p:spPr>
          <a:xfrm>
            <a:off x="581193" y="528034"/>
            <a:ext cx="11029616" cy="1326524"/>
          </a:xfrm>
        </p:spPr>
        <p:txBody>
          <a:bodyPr>
            <a:normAutofit/>
          </a:bodyPr>
          <a:lstStyle/>
          <a:p>
            <a:pPr algn="l"/>
            <a:r>
              <a:rPr lang="en-US" sz="3000" i="1" cap="none" dirty="0" smtClean="0"/>
              <a:t>Section 206C (1H)  [Applicable w.e.f. October 01, 2020]</a:t>
            </a:r>
            <a:r>
              <a:rPr lang="en-US" sz="3000" cap="none" dirty="0" smtClean="0"/>
              <a:t/>
            </a:r>
            <a:br>
              <a:rPr lang="en-US" sz="3000" cap="none" dirty="0" smtClean="0"/>
            </a:br>
            <a:r>
              <a:rPr lang="en-US" sz="3000" i="1" cap="none" dirty="0" smtClean="0"/>
              <a:t>Tax Collected At Source On Sale Of Goods</a:t>
            </a:r>
            <a:endParaRPr lang="en-US" sz="3000" cap="none" dirty="0"/>
          </a:p>
        </p:txBody>
      </p:sp>
      <p:sp>
        <p:nvSpPr>
          <p:cNvPr id="3" name="Content Placeholder 2" descr="content">
            <a:extLst>
              <a:ext uri="{FF2B5EF4-FFF2-40B4-BE49-F238E27FC236}">
                <a16:creationId xmlns="" xmlns:a16="http://schemas.microsoft.com/office/drawing/2014/main" id="{D5B13C35-702B-4BCE-824F-AAADB30905F6}"/>
              </a:ext>
            </a:extLst>
          </p:cNvPr>
          <p:cNvSpPr>
            <a:spLocks noGrp="1"/>
          </p:cNvSpPr>
          <p:nvPr>
            <p:ph idx="1"/>
          </p:nvPr>
        </p:nvSpPr>
        <p:spPr>
          <a:xfrm>
            <a:off x="548640" y="2286000"/>
            <a:ext cx="10972800" cy="3657600"/>
          </a:xfrm>
        </p:spPr>
        <p:txBody>
          <a:bodyPr>
            <a:normAutofit lnSpcReduction="10000"/>
          </a:bodyPr>
          <a:lstStyle/>
          <a:p>
            <a:pPr marL="0" indent="0" algn="just">
              <a:buNone/>
            </a:pPr>
            <a:r>
              <a:rPr lang="en-US" i="1" dirty="0"/>
              <a:t>Explanation.––For the purposes of this sub-section</a:t>
            </a:r>
            <a:r>
              <a:rPr lang="en-US" i="1" dirty="0" smtClean="0"/>
              <a:t>,–</a:t>
            </a:r>
          </a:p>
          <a:p>
            <a:pPr marL="342900" lvl="0" indent="-342900" algn="just">
              <a:buSzPct val="100000"/>
              <a:buFont typeface="+mj-lt"/>
              <a:buAutoNum type="alphaLcParenR"/>
            </a:pPr>
            <a:r>
              <a:rPr lang="en-US" i="1" dirty="0"/>
              <a:t>“buyer” means a person who purchases any goods, but does not include</a:t>
            </a:r>
            <a:r>
              <a:rPr lang="en-US" i="1" dirty="0" smtClean="0"/>
              <a:t>,-</a:t>
            </a:r>
          </a:p>
          <a:p>
            <a:pPr marL="666900" lvl="1" indent="-342900" algn="just">
              <a:buSzPct val="100000"/>
              <a:buFont typeface="+mj-lt"/>
              <a:buAutoNum type="alphaUcPeriod"/>
            </a:pPr>
            <a:r>
              <a:rPr lang="en-US" sz="1800" i="1" dirty="0"/>
              <a:t>the Central Government, a State Government, an embassy, a High Commission, legation, commission, </a:t>
            </a:r>
            <a:r>
              <a:rPr lang="en-US" sz="1800" i="1" dirty="0" smtClean="0"/>
              <a:t>   consulate </a:t>
            </a:r>
            <a:r>
              <a:rPr lang="en-US" sz="1800" i="1" dirty="0"/>
              <a:t>and the trade representation of a foreign State; or </a:t>
            </a:r>
            <a:endParaRPr lang="en-US" sz="1800" i="1" dirty="0" smtClean="0"/>
          </a:p>
          <a:p>
            <a:pPr marL="666900" lvl="1" indent="-342900" algn="just">
              <a:buSzPct val="100000"/>
              <a:buFont typeface="+mj-lt"/>
              <a:buAutoNum type="alphaUcPeriod"/>
            </a:pPr>
            <a:r>
              <a:rPr lang="en-US" sz="1800" i="1" dirty="0" smtClean="0"/>
              <a:t>a </a:t>
            </a:r>
            <a:r>
              <a:rPr lang="en-US" sz="1800" i="1" dirty="0"/>
              <a:t>local authority as defined in the Explanation to clause (20) of section 10; or </a:t>
            </a:r>
          </a:p>
          <a:p>
            <a:pPr marL="666900" lvl="1" indent="-342900" algn="just">
              <a:buSzPct val="100000"/>
              <a:buFont typeface="+mj-lt"/>
              <a:buAutoNum type="alphaUcPeriod"/>
            </a:pPr>
            <a:r>
              <a:rPr lang="en-US" sz="1800" i="1" dirty="0" smtClean="0"/>
              <a:t>a </a:t>
            </a:r>
            <a:r>
              <a:rPr lang="en-US" sz="1800" i="1" dirty="0"/>
              <a:t>person importing goods into India or any other person as the Central Government may, by notification in the Official Gazette, specify for this purpose, subject to such conditions as may be specified therein; </a:t>
            </a:r>
            <a:endParaRPr lang="en-US" sz="1800" i="1" dirty="0" smtClean="0"/>
          </a:p>
          <a:p>
            <a:pPr marL="342900" indent="-342900" algn="just">
              <a:buSzPct val="100000"/>
              <a:buFont typeface="+mj-lt"/>
              <a:buAutoNum type="alphaLcParenR"/>
            </a:pPr>
            <a:r>
              <a:rPr lang="en-US" i="1" dirty="0"/>
              <a:t>“seller” means a person whose total sales, gross receipts or turnover from the business carried on by him exceed ten crore rupees during the financial year immediately preceding the financial year in which the sale of goods is carried out, not being a person as the Central Government may, by notification in the Official Gazette, specify for this purpose, subject to such conditions as may be specified therein.</a:t>
            </a:r>
          </a:p>
          <a:p>
            <a:pPr marL="324000" lvl="1" indent="0">
              <a:buNone/>
            </a:pPr>
            <a:endParaRPr lang="en-US" dirty="0"/>
          </a:p>
          <a:p>
            <a:pPr marL="0" lvl="0" indent="0">
              <a:buNone/>
            </a:pPr>
            <a:endParaRPr lang="en-US" dirty="0"/>
          </a:p>
          <a:p>
            <a:pPr marL="0" indent="0">
              <a:buNone/>
            </a:pPr>
            <a:endParaRPr lang="en-US" dirty="0"/>
          </a:p>
          <a:p>
            <a:pPr marL="0" indent="0" algn="r">
              <a:buNone/>
            </a:pPr>
            <a:endParaRPr lang="en-US" dirty="0" smtClean="0"/>
          </a:p>
          <a:p>
            <a:pPr marL="0" indent="0" algn="r">
              <a:buNone/>
            </a:pPr>
            <a:endParaRPr lang="en-US" dirty="0"/>
          </a:p>
          <a:p>
            <a:pPr marL="0" indent="0" algn="r">
              <a:buNone/>
            </a:pPr>
            <a:endParaRPr lang="en-US" dirty="0" smtClean="0"/>
          </a:p>
          <a:p>
            <a:pPr marL="0" indent="0" algn="r">
              <a:buNone/>
            </a:pPr>
            <a:endParaRPr lang="en-US" dirty="0"/>
          </a:p>
          <a:p>
            <a:pPr marL="0" indent="0" algn="r">
              <a:buNone/>
            </a:pPr>
            <a:endParaRPr lang="en-US" dirty="0" smtClean="0"/>
          </a:p>
          <a:p>
            <a:pPr marL="0" indent="0" algn="r">
              <a:buNone/>
            </a:pPr>
            <a:endParaRPr lang="en-US" dirty="0"/>
          </a:p>
          <a:p>
            <a:pPr marL="0" indent="0" algn="r">
              <a:buNone/>
            </a:pPr>
            <a:endParaRPr lang="en-US" dirty="0" smtClean="0"/>
          </a:p>
          <a:p>
            <a:pPr marL="0" indent="0" algn="r">
              <a:buNone/>
            </a:pPr>
            <a:endParaRPr lang="en-US" dirty="0"/>
          </a:p>
        </p:txBody>
      </p:sp>
      <p:sp>
        <p:nvSpPr>
          <p:cNvPr id="5" name="Footer Placeholder 4"/>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12</a:t>
            </a:fld>
            <a:endParaRPr lang="en-US" noProof="0" dirty="0"/>
          </a:p>
        </p:txBody>
      </p:sp>
    </p:spTree>
    <p:extLst>
      <p:ext uri="{BB962C8B-B14F-4D97-AF65-F5344CB8AC3E}">
        <p14:creationId xmlns:p14="http://schemas.microsoft.com/office/powerpoint/2010/main" val="21360463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noProof="0" smtClean="0"/>
              <a:t>Patel Soni Shah &amp; Co</a:t>
            </a:r>
            <a:endParaRPr lang="en-US" noProof="0" dirty="0"/>
          </a:p>
        </p:txBody>
      </p:sp>
      <p:sp>
        <p:nvSpPr>
          <p:cNvPr id="3" name="Slide Number Placeholder 2"/>
          <p:cNvSpPr>
            <a:spLocks noGrp="1"/>
          </p:cNvSpPr>
          <p:nvPr>
            <p:ph type="sldNum" sz="quarter" idx="12"/>
          </p:nvPr>
        </p:nvSpPr>
        <p:spPr/>
        <p:txBody>
          <a:bodyPr/>
          <a:lstStyle/>
          <a:p>
            <a:fld id="{C5C3056E-1632-4A65-A24F-3F10A1450A6E}" type="slidenum">
              <a:rPr lang="en-US" noProof="0" smtClean="0"/>
              <a:pPr/>
              <a:t>13</a:t>
            </a:fld>
            <a:endParaRPr lang="en-US" noProof="0" dirty="0"/>
          </a:p>
        </p:txBody>
      </p:sp>
      <p:sp>
        <p:nvSpPr>
          <p:cNvPr id="4" name="Title 3"/>
          <p:cNvSpPr>
            <a:spLocks noGrp="1"/>
          </p:cNvSpPr>
          <p:nvPr>
            <p:ph type="title"/>
          </p:nvPr>
        </p:nvSpPr>
        <p:spPr/>
        <p:txBody>
          <a:bodyPr/>
          <a:lstStyle/>
          <a:p>
            <a:r>
              <a:rPr lang="en-US" dirty="0" smtClean="0"/>
              <a:t>  </a:t>
            </a:r>
            <a:endParaRPr lang="en-US" dirty="0"/>
          </a:p>
        </p:txBody>
      </p:sp>
      <p:graphicFrame>
        <p:nvGraphicFramePr>
          <p:cNvPr id="5" name="Diagram 4"/>
          <p:cNvGraphicFramePr/>
          <p:nvPr>
            <p:extLst>
              <p:ext uri="{D42A27DB-BD31-4B8C-83A1-F6EECF244321}">
                <p14:modId xmlns:p14="http://schemas.microsoft.com/office/powerpoint/2010/main" val="3719823772"/>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631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C235E8DD-5C4A-4F8C-B7F1-2129DF6BBE4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0033B1F2-F53F-4460-A0EC-6631F3E04EE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0ECBBA8A-63BB-4D1A-BACE-FB5C1D017B6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2E87C333-FC62-455F-A46B-14F267603E4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8640" y="2286000"/>
            <a:ext cx="10972800" cy="3657600"/>
          </a:xfrm>
        </p:spPr>
        <p:txBody>
          <a:bodyPr>
            <a:normAutofit fontScale="85000" lnSpcReduction="20000"/>
          </a:bodyPr>
          <a:lstStyle/>
          <a:p>
            <a:pPr marL="342900" lvl="0" indent="-342900" algn="just">
              <a:buSzPct val="100000"/>
              <a:buFont typeface="+mj-lt"/>
              <a:buAutoNum type="arabicPeriod"/>
            </a:pPr>
            <a:r>
              <a:rPr lang="en-US" dirty="0"/>
              <a:t>T.C.S. U/s. 206C (1H) is already applicable w.e.f. October 01, </a:t>
            </a:r>
            <a:r>
              <a:rPr lang="en-US" dirty="0" smtClean="0"/>
              <a:t>2020.</a:t>
            </a:r>
          </a:p>
          <a:p>
            <a:pPr marL="342900" lvl="0" indent="-342900" algn="just">
              <a:buSzPct val="100000"/>
              <a:buFont typeface="+mj-lt"/>
              <a:buAutoNum type="arabicPeriod"/>
            </a:pPr>
            <a:r>
              <a:rPr lang="en-US" dirty="0" smtClean="0"/>
              <a:t>Turnover </a:t>
            </a:r>
            <a:r>
              <a:rPr lang="en-US" dirty="0"/>
              <a:t>of Seller should be exceeding </a:t>
            </a:r>
            <a:r>
              <a:rPr lang="en-US" dirty="0" smtClean="0"/>
              <a:t>₹ </a:t>
            </a:r>
            <a:r>
              <a:rPr lang="en-US" dirty="0"/>
              <a:t>10 crore in preceding financial </a:t>
            </a:r>
            <a:r>
              <a:rPr lang="en-US" dirty="0" smtClean="0"/>
              <a:t>year.</a:t>
            </a:r>
          </a:p>
          <a:p>
            <a:pPr marL="342900" lvl="0" indent="-342900" algn="just">
              <a:buSzPct val="100000"/>
              <a:buFont typeface="+mj-lt"/>
              <a:buAutoNum type="arabicPeriod"/>
            </a:pPr>
            <a:r>
              <a:rPr lang="en-US" dirty="0" smtClean="0"/>
              <a:t>Tax </a:t>
            </a:r>
            <a:r>
              <a:rPr lang="en-US" dirty="0"/>
              <a:t>to be collected by the seller of goods @ 0.1 %. </a:t>
            </a:r>
            <a:endParaRPr lang="en-US" dirty="0" smtClean="0"/>
          </a:p>
          <a:p>
            <a:pPr marL="342900" lvl="0" indent="-342900" algn="just">
              <a:buSzPct val="100000"/>
              <a:buFont typeface="+mj-lt"/>
              <a:buAutoNum type="arabicPeriod"/>
            </a:pPr>
            <a:r>
              <a:rPr lang="en-US" dirty="0" smtClean="0"/>
              <a:t>The </a:t>
            </a:r>
            <a:r>
              <a:rPr lang="en-US" dirty="0"/>
              <a:t>tax shall be collected on the consideration for sale of any goods of the value or aggregate of such value exceeding fifty lakh rupees in any previous year. (For </a:t>
            </a:r>
            <a:r>
              <a:rPr lang="en-US" dirty="0" smtClean="0"/>
              <a:t>F.Y. 2021-22</a:t>
            </a:r>
            <a:r>
              <a:rPr lang="en-US" dirty="0"/>
              <a:t>, the quantum of consideration of sales to be calculated w.e.f. </a:t>
            </a:r>
            <a:r>
              <a:rPr lang="en-US" dirty="0" smtClean="0"/>
              <a:t>1</a:t>
            </a:r>
            <a:r>
              <a:rPr lang="en-US" baseline="30000" dirty="0" smtClean="0"/>
              <a:t>st</a:t>
            </a:r>
            <a:r>
              <a:rPr lang="en-US" dirty="0" smtClean="0"/>
              <a:t> </a:t>
            </a:r>
            <a:r>
              <a:rPr lang="en-US" dirty="0"/>
              <a:t>April 2021 for the purpose of arriving at figure of ₹ </a:t>
            </a:r>
            <a:r>
              <a:rPr lang="en-US" dirty="0" smtClean="0"/>
              <a:t>50 lakh).</a:t>
            </a:r>
          </a:p>
          <a:p>
            <a:pPr marL="342900" lvl="0" indent="-342900" algn="just">
              <a:buSzPct val="100000"/>
              <a:buFont typeface="+mj-lt"/>
              <a:buAutoNum type="arabicPeriod"/>
            </a:pPr>
            <a:r>
              <a:rPr lang="en-US" dirty="0" smtClean="0"/>
              <a:t>Tax </a:t>
            </a:r>
            <a:r>
              <a:rPr lang="en-US" dirty="0"/>
              <a:t>is to be collected at the time of receipt of sales consideration. It will also apply to advance consideration received after October 01, </a:t>
            </a:r>
            <a:r>
              <a:rPr lang="en-US" dirty="0" smtClean="0"/>
              <a:t>2020.</a:t>
            </a:r>
          </a:p>
          <a:p>
            <a:pPr marL="342900" lvl="0" indent="-342900" algn="just">
              <a:buSzPct val="100000"/>
              <a:buFont typeface="+mj-lt"/>
              <a:buAutoNum type="arabicPeriod"/>
            </a:pPr>
            <a:r>
              <a:rPr lang="en-US" dirty="0" smtClean="0"/>
              <a:t>If </a:t>
            </a:r>
            <a:r>
              <a:rPr lang="en-US" dirty="0"/>
              <a:t>the purchaser does not furnish P.A.N. </a:t>
            </a:r>
            <a:r>
              <a:rPr lang="en-US" dirty="0" smtClean="0"/>
              <a:t>Tax </a:t>
            </a:r>
            <a:r>
              <a:rPr lang="en-US" dirty="0"/>
              <a:t>to be collected  by the seller of goods at 5.00 </a:t>
            </a:r>
            <a:r>
              <a:rPr lang="en-US" dirty="0" smtClean="0"/>
              <a:t>%.</a:t>
            </a:r>
            <a:endParaRPr lang="en-US" dirty="0"/>
          </a:p>
          <a:p>
            <a:pPr marL="342900" lvl="0" indent="-342900" algn="just">
              <a:buSzPct val="100000"/>
              <a:buFont typeface="+mj-lt"/>
              <a:buAutoNum type="arabicPeriod"/>
            </a:pPr>
            <a:r>
              <a:rPr lang="en-US" dirty="0" smtClean="0"/>
              <a:t>Purchaser </a:t>
            </a:r>
            <a:r>
              <a:rPr lang="en-US" dirty="0"/>
              <a:t>should be </a:t>
            </a:r>
            <a:r>
              <a:rPr lang="en-US" dirty="0" smtClean="0"/>
              <a:t>Resident</a:t>
            </a:r>
            <a:r>
              <a:rPr lang="en-US" dirty="0"/>
              <a:t>. </a:t>
            </a:r>
          </a:p>
          <a:p>
            <a:pPr marL="342900" lvl="0" indent="-342900" algn="just">
              <a:buSzPct val="100000"/>
              <a:buFont typeface="+mj-lt"/>
              <a:buAutoNum type="arabicPeriod"/>
            </a:pPr>
            <a:r>
              <a:rPr lang="en-US" dirty="0" smtClean="0"/>
              <a:t>Goods </a:t>
            </a:r>
            <a:r>
              <a:rPr lang="en-US" dirty="0"/>
              <a:t>can be of any nature, i.e. sale in the nature of revenue nature or capital goods. </a:t>
            </a:r>
            <a:endParaRPr lang="en-US" dirty="0" smtClean="0"/>
          </a:p>
          <a:p>
            <a:pPr marL="342900" lvl="0" indent="-342900" algn="just">
              <a:buSzPct val="100000"/>
              <a:buFont typeface="+mj-lt"/>
              <a:buAutoNum type="arabicPeriod"/>
            </a:pPr>
            <a:r>
              <a:rPr lang="en-US" dirty="0" smtClean="0"/>
              <a:t>No </a:t>
            </a:r>
            <a:r>
              <a:rPr lang="en-US" dirty="0"/>
              <a:t>amendment made in Section 197/197A, accordingly the seller does not have the option to apply for lower tax deduction or to file declaration for </a:t>
            </a:r>
            <a:r>
              <a:rPr lang="en-US" dirty="0" smtClean="0"/>
              <a:t>NIL deduction </a:t>
            </a:r>
            <a:r>
              <a:rPr lang="en-US" dirty="0"/>
              <a:t>in respect of transactions covered under </a:t>
            </a:r>
            <a:r>
              <a:rPr lang="en-US" dirty="0" smtClean="0"/>
              <a:t>Section 206(1H).</a:t>
            </a:r>
            <a:endParaRPr lang="en-US" dirty="0"/>
          </a:p>
        </p:txBody>
      </p:sp>
      <p:sp>
        <p:nvSpPr>
          <p:cNvPr id="3" name="Footer Placeholder 2"/>
          <p:cNvSpPr>
            <a:spLocks noGrp="1"/>
          </p:cNvSpPr>
          <p:nvPr>
            <p:ph type="ftr" sz="quarter" idx="11"/>
          </p:nvPr>
        </p:nvSpPr>
        <p:spPr/>
        <p:txBody>
          <a:bodyPr/>
          <a:lstStyle/>
          <a:p>
            <a:r>
              <a:rPr lang="en-US" dirty="0"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14</a:t>
            </a:fld>
            <a:endParaRPr lang="en-US" dirty="0"/>
          </a:p>
        </p:txBody>
      </p:sp>
      <p:sp>
        <p:nvSpPr>
          <p:cNvPr id="5" name="Title 4"/>
          <p:cNvSpPr>
            <a:spLocks noGrp="1"/>
          </p:cNvSpPr>
          <p:nvPr>
            <p:ph type="title"/>
          </p:nvPr>
        </p:nvSpPr>
        <p:spPr>
          <a:xfrm>
            <a:off x="581193" y="729657"/>
            <a:ext cx="11029616" cy="1137779"/>
          </a:xfrm>
        </p:spPr>
        <p:txBody>
          <a:bodyPr>
            <a:noAutofit/>
          </a:bodyPr>
          <a:lstStyle/>
          <a:p>
            <a:pPr algn="l"/>
            <a:r>
              <a:rPr lang="en-US" sz="3600" i="1" cap="none" dirty="0" smtClean="0"/>
              <a:t>Section 206C (1H) ~ </a:t>
            </a:r>
            <a:r>
              <a:rPr lang="en-US" sz="3600" cap="none" dirty="0" smtClean="0"/>
              <a:t>K</a:t>
            </a:r>
            <a:r>
              <a:rPr lang="en-US" sz="3600" i="1" cap="none" dirty="0" smtClean="0"/>
              <a:t>ey Points to Consider</a:t>
            </a:r>
            <a:endParaRPr lang="en-US" sz="3600" dirty="0"/>
          </a:p>
        </p:txBody>
      </p:sp>
    </p:spTree>
    <p:extLst>
      <p:ext uri="{BB962C8B-B14F-4D97-AF65-F5344CB8AC3E}">
        <p14:creationId xmlns:p14="http://schemas.microsoft.com/office/powerpoint/2010/main" val="97700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8640" y="2286000"/>
            <a:ext cx="10972800" cy="3657600"/>
          </a:xfrm>
        </p:spPr>
        <p:txBody>
          <a:bodyPr>
            <a:normAutofit fontScale="85000" lnSpcReduction="10000"/>
          </a:bodyPr>
          <a:lstStyle/>
          <a:p>
            <a:pPr marL="342900" lvl="0" indent="-342900" algn="just">
              <a:buSzPct val="100000"/>
              <a:buFont typeface="+mj-lt"/>
              <a:buAutoNum type="arabicPeriod"/>
            </a:pPr>
            <a:r>
              <a:rPr lang="en-US" dirty="0"/>
              <a:t>The total sales, gross receipts or turnover from the business does not exceed </a:t>
            </a:r>
            <a:r>
              <a:rPr lang="en-US" dirty="0" smtClean="0"/>
              <a:t>₹ 10 </a:t>
            </a:r>
            <a:r>
              <a:rPr lang="en-US" dirty="0"/>
              <a:t>Crores. </a:t>
            </a:r>
            <a:endParaRPr lang="en-US" dirty="0" smtClean="0"/>
          </a:p>
          <a:p>
            <a:pPr marL="342900" indent="-342900" algn="just">
              <a:buSzPct val="100000"/>
              <a:buFont typeface="+mj-lt"/>
              <a:buAutoNum type="arabicPeriod"/>
            </a:pPr>
            <a:r>
              <a:rPr lang="en-US" dirty="0" smtClean="0"/>
              <a:t>If </a:t>
            </a:r>
            <a:r>
              <a:rPr lang="en-US" dirty="0"/>
              <a:t>the total sales, gross receipts or turnover from the business exceeds ₹ 10 Crores, but there is no receipt of sales consideration exceeding of </a:t>
            </a:r>
            <a:r>
              <a:rPr lang="en-US" dirty="0" smtClean="0"/>
              <a:t>₹ </a:t>
            </a:r>
            <a:r>
              <a:rPr lang="en-US" dirty="0"/>
              <a:t>50 l</a:t>
            </a:r>
            <a:r>
              <a:rPr lang="en-US" dirty="0" smtClean="0"/>
              <a:t>akh </a:t>
            </a:r>
            <a:r>
              <a:rPr lang="en-US" dirty="0"/>
              <a:t>from single buyer. </a:t>
            </a:r>
            <a:endParaRPr lang="en-US" dirty="0" smtClean="0"/>
          </a:p>
          <a:p>
            <a:pPr marL="342900" indent="-342900" algn="just">
              <a:buSzPct val="100000"/>
              <a:buFont typeface="+mj-lt"/>
              <a:buAutoNum type="arabicPeriod"/>
            </a:pPr>
            <a:r>
              <a:rPr lang="en-US" dirty="0"/>
              <a:t>“buyer” does not include the Central Government, a State Government, an embassy, a High Commission, legation, commission, consulate and the trade representation of a foreign State, local authority as defined in the Explanation to clause (20) of section 10, an importer, any other person as the Central Government may, by </a:t>
            </a:r>
            <a:r>
              <a:rPr lang="en-US" dirty="0" smtClean="0"/>
              <a:t>notification </a:t>
            </a:r>
            <a:r>
              <a:rPr lang="en-US" dirty="0"/>
              <a:t>in the Official Gazette, specify for this </a:t>
            </a:r>
            <a:r>
              <a:rPr lang="en-US" dirty="0" smtClean="0"/>
              <a:t>purpose.</a:t>
            </a:r>
          </a:p>
          <a:p>
            <a:pPr marL="342900" lvl="0" indent="-342900" algn="just">
              <a:buSzPct val="100000"/>
              <a:buFont typeface="+mj-lt"/>
              <a:buAutoNum type="arabicPeriod"/>
            </a:pPr>
            <a:r>
              <a:rPr lang="en-US" dirty="0"/>
              <a:t>Not applicable on sub-section (1) or sub-section (1F) or sub-section (1G) of Section </a:t>
            </a:r>
            <a:r>
              <a:rPr lang="en-US" dirty="0" smtClean="0"/>
              <a:t>206C. </a:t>
            </a:r>
            <a:r>
              <a:rPr lang="en-US" dirty="0"/>
              <a:t>Section </a:t>
            </a:r>
            <a:r>
              <a:rPr lang="en-US" dirty="0" smtClean="0"/>
              <a:t>206C(1</a:t>
            </a:r>
            <a:r>
              <a:rPr lang="en-US" dirty="0"/>
              <a:t>) is regarding T.C.S. on </a:t>
            </a:r>
            <a:r>
              <a:rPr lang="en-US" dirty="0" smtClean="0"/>
              <a:t>alcoholic </a:t>
            </a:r>
            <a:r>
              <a:rPr lang="en-US" dirty="0"/>
              <a:t>liquor for human consumption, tendu leaves, timber obtained under a forest lease, timber obtained by any mode other than under a forest lease, </a:t>
            </a:r>
            <a:r>
              <a:rPr lang="en-US" dirty="0" smtClean="0"/>
              <a:t>any </a:t>
            </a:r>
            <a:r>
              <a:rPr lang="en-US" dirty="0"/>
              <a:t>other forest produce not being timber or tendu leaves, s</a:t>
            </a:r>
            <a:r>
              <a:rPr lang="en-US" dirty="0" smtClean="0"/>
              <a:t>crap</a:t>
            </a:r>
            <a:r>
              <a:rPr lang="en-US" dirty="0"/>
              <a:t>, </a:t>
            </a:r>
            <a:r>
              <a:rPr lang="en-US" dirty="0" smtClean="0"/>
              <a:t>minerals</a:t>
            </a:r>
            <a:r>
              <a:rPr lang="en-US" dirty="0"/>
              <a:t>, being coal or lignite or iron ore. Section </a:t>
            </a:r>
            <a:r>
              <a:rPr lang="en-US" dirty="0" smtClean="0"/>
              <a:t>206C(1F</a:t>
            </a:r>
            <a:r>
              <a:rPr lang="en-US" dirty="0"/>
              <a:t>) is regarding T.C.S. on sale of a motor vehicle of the value exceeding ten lakh rupees. Section </a:t>
            </a:r>
            <a:r>
              <a:rPr lang="en-US" dirty="0" smtClean="0"/>
              <a:t>206C(1G</a:t>
            </a:r>
            <a:r>
              <a:rPr lang="en-US" dirty="0"/>
              <a:t>) (a) is regarding </a:t>
            </a:r>
            <a:r>
              <a:rPr lang="en-US" dirty="0" smtClean="0"/>
              <a:t>authorized </a:t>
            </a:r>
            <a:r>
              <a:rPr lang="en-US" dirty="0"/>
              <a:t>dealer, who receives an amount for remittance out of India and Section 206(1G</a:t>
            </a:r>
            <a:r>
              <a:rPr lang="en-US" dirty="0" smtClean="0"/>
              <a:t>)(b) being </a:t>
            </a:r>
            <a:r>
              <a:rPr lang="en-US" dirty="0"/>
              <a:t>a seller of an overseas tour program </a:t>
            </a:r>
            <a:r>
              <a:rPr lang="en-US" dirty="0" smtClean="0"/>
              <a:t>package.</a:t>
            </a:r>
          </a:p>
          <a:p>
            <a:pPr marL="342900" lvl="0" indent="-342900">
              <a:buSzPct val="100000"/>
              <a:buFont typeface="+mj-lt"/>
              <a:buAutoNum type="arabicPeriod" startAt="5"/>
            </a:pPr>
            <a:r>
              <a:rPr lang="en-US" dirty="0"/>
              <a:t>No </a:t>
            </a:r>
            <a:r>
              <a:rPr lang="en-US" dirty="0" smtClean="0"/>
              <a:t>T.C.S</a:t>
            </a:r>
            <a:r>
              <a:rPr lang="en-US" dirty="0"/>
              <a:t>. </a:t>
            </a:r>
            <a:r>
              <a:rPr lang="en-US" dirty="0" smtClean="0"/>
              <a:t>on </a:t>
            </a:r>
            <a:r>
              <a:rPr lang="en-US" dirty="0"/>
              <a:t>consideration </a:t>
            </a:r>
            <a:r>
              <a:rPr lang="en-US" dirty="0" smtClean="0"/>
              <a:t>received </a:t>
            </a:r>
            <a:r>
              <a:rPr lang="en-US" dirty="0" smtClean="0"/>
              <a:t>towards </a:t>
            </a:r>
            <a:r>
              <a:rPr lang="en-US" dirty="0"/>
              <a:t>services given.</a:t>
            </a:r>
          </a:p>
          <a:p>
            <a:pPr marL="342900" indent="-342900">
              <a:buSzPct val="100000"/>
              <a:buFont typeface="+mj-lt"/>
              <a:buAutoNum type="arabicPeriod" startAt="5"/>
            </a:pPr>
            <a:r>
              <a:rPr lang="en-US" dirty="0"/>
              <a:t>If </a:t>
            </a:r>
            <a:r>
              <a:rPr lang="en-US" dirty="0" smtClean="0"/>
              <a:t>T.C.S</a:t>
            </a:r>
            <a:r>
              <a:rPr lang="en-US" dirty="0"/>
              <a:t>. is done </a:t>
            </a:r>
            <a:r>
              <a:rPr lang="en-US" dirty="0" smtClean="0"/>
              <a:t>under </a:t>
            </a:r>
            <a:r>
              <a:rPr lang="en-US" i="1" dirty="0"/>
              <a:t>sub-section (1) or sub-section (1F) or sub-section (</a:t>
            </a:r>
            <a:r>
              <a:rPr lang="en-US" i="1" dirty="0" smtClean="0"/>
              <a:t>1G) Of Section 206.</a:t>
            </a:r>
            <a:endParaRPr lang="en-US" dirty="0"/>
          </a:p>
          <a:p>
            <a:pPr marL="342900" lvl="0" indent="-342900" algn="just">
              <a:buSzPct val="100000"/>
              <a:buFont typeface="+mj-lt"/>
              <a:buAutoNum type="arabicPeriod"/>
            </a:pPr>
            <a:endParaRPr lang="en-US" dirty="0"/>
          </a:p>
          <a:p>
            <a:pPr marL="0" lvl="0" indent="0" algn="just">
              <a:buSzPct val="100000"/>
              <a:buNone/>
            </a:pPr>
            <a:endParaRPr lang="en-US" dirty="0"/>
          </a:p>
        </p:txBody>
      </p:sp>
      <p:sp>
        <p:nvSpPr>
          <p:cNvPr id="3" name="Footer Placeholder 2"/>
          <p:cNvSpPr>
            <a:spLocks noGrp="1"/>
          </p:cNvSpPr>
          <p:nvPr>
            <p:ph type="ftr" sz="quarter" idx="11"/>
          </p:nvPr>
        </p:nvSpPr>
        <p:spPr/>
        <p:txBody>
          <a:bodyPr/>
          <a:lstStyle/>
          <a:p>
            <a:r>
              <a:rPr lang="en-US" dirty="0"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15</a:t>
            </a:fld>
            <a:endParaRPr lang="en-US" dirty="0"/>
          </a:p>
        </p:txBody>
      </p:sp>
      <p:sp>
        <p:nvSpPr>
          <p:cNvPr id="5" name="Title 4"/>
          <p:cNvSpPr>
            <a:spLocks noGrp="1"/>
          </p:cNvSpPr>
          <p:nvPr>
            <p:ph type="title"/>
          </p:nvPr>
        </p:nvSpPr>
        <p:spPr>
          <a:xfrm>
            <a:off x="581193" y="729658"/>
            <a:ext cx="11029616" cy="1124900"/>
          </a:xfrm>
        </p:spPr>
        <p:txBody>
          <a:bodyPr>
            <a:normAutofit/>
          </a:bodyPr>
          <a:lstStyle/>
          <a:p>
            <a:pPr algn="l"/>
            <a:r>
              <a:rPr lang="en-US" sz="3600" i="1" cap="none" dirty="0" smtClean="0"/>
              <a:t>Section 206C (</a:t>
            </a:r>
            <a:r>
              <a:rPr lang="en-US" sz="3600" i="1" cap="none" dirty="0"/>
              <a:t>1H) </a:t>
            </a:r>
            <a:r>
              <a:rPr lang="en-US" sz="3600" i="1" cap="none" dirty="0" smtClean="0"/>
              <a:t>~ Non Applicability</a:t>
            </a:r>
            <a:endParaRPr lang="en-US" sz="3600" dirty="0"/>
          </a:p>
        </p:txBody>
      </p:sp>
    </p:spTree>
    <p:extLst>
      <p:ext uri="{BB962C8B-B14F-4D97-AF65-F5344CB8AC3E}">
        <p14:creationId xmlns:p14="http://schemas.microsoft.com/office/powerpoint/2010/main" val="117437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16</a:t>
            </a:fld>
            <a:endParaRPr lang="en-US" dirty="0"/>
          </a:p>
        </p:txBody>
      </p:sp>
      <p:sp>
        <p:nvSpPr>
          <p:cNvPr id="5" name="Title 4"/>
          <p:cNvSpPr>
            <a:spLocks noGrp="1"/>
          </p:cNvSpPr>
          <p:nvPr>
            <p:ph type="title"/>
          </p:nvPr>
        </p:nvSpPr>
        <p:spPr/>
        <p:txBody>
          <a:bodyPr/>
          <a:lstStyle/>
          <a:p>
            <a:pPr algn="l"/>
            <a:r>
              <a:rPr lang="en-US" i="1" cap="none" dirty="0"/>
              <a:t>Transaction </a:t>
            </a:r>
            <a:r>
              <a:rPr lang="en-US" i="1" cap="none" dirty="0" smtClean="0"/>
              <a:t>Flow ~ 194Q &amp; 206 C(1H)</a:t>
            </a:r>
            <a:endParaRPr lang="en-US" i="1"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92190106"/>
              </p:ext>
            </p:extLst>
          </p:nvPr>
        </p:nvGraphicFramePr>
        <p:xfrm>
          <a:off x="450377" y="1842448"/>
          <a:ext cx="11259402" cy="38350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6561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dgm id="{AB231656-7396-4B93-8331-85F97028B091}"/>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689244B1-189A-43DE-8219-CBE1884BDF91}"/>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graphicEl>
                                              <a:dgm id="{8EAA38C4-EB15-473D-BF69-41897D268C04}"/>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graphicEl>
                                              <a:dgm id="{E35A7E64-8C3E-452C-A012-D89BD2E0898B}"/>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graphicEl>
                                              <a:dgm id="{33B2049B-5BB5-403F-8754-F9E3FCD742B2}"/>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dgm id="{BEAE11F1-2466-4C43-88D1-CFFF7680AD36}"/>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graphicEl>
                                              <a:dgm id="{9076DD72-3DDB-4793-A4F2-1FCF98E93FE8}"/>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graphicEl>
                                              <a:dgm id="{F2E7D4F6-C749-40D0-913B-218B7F882A6E}"/>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graphicEl>
                                              <a:dgm id="{E0D06463-DFAF-41E0-8211-CF85DFA2F2FE}"/>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graphicEl>
                                              <a:dgm id="{00DDB813-1F48-4C02-A0FD-D6D25249BBF2}"/>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graphicEl>
                                              <a:dgm id="{7A6B3BF0-D523-4633-96D4-CEF254AEB215}"/>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
                                            <p:graphicEl>
                                              <a:dgm id="{638D5C97-C801-4DCA-931C-D7F04E30444F}"/>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
                                            <p:graphicEl>
                                              <a:dgm id="{166A15A5-39FF-4BF1-975F-B1E254B2E9A2}"/>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graphicEl>
                                              <a:dgm id="{CE07C25A-7CBA-4413-81DC-57486534CB39}"/>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graphicEl>
                                              <a:dgm id="{178A9673-F4E1-4D66-ACE1-C9ADC4EEB18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lvl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8640" y="2286000"/>
            <a:ext cx="10972800" cy="3657600"/>
          </a:xfrm>
        </p:spPr>
        <p:txBody>
          <a:bodyPr>
            <a:normAutofit fontScale="92500" lnSpcReduction="10000"/>
          </a:bodyPr>
          <a:lstStyle/>
          <a:p>
            <a:pPr marL="0" indent="0" algn="just">
              <a:buNone/>
            </a:pPr>
            <a:r>
              <a:rPr lang="en-US" b="1" u="sng" dirty="0" smtClean="0"/>
              <a:t>Example 1:</a:t>
            </a:r>
            <a:r>
              <a:rPr lang="en-US" dirty="0" smtClean="0"/>
              <a:t>-</a:t>
            </a:r>
          </a:p>
          <a:p>
            <a:pPr algn="just">
              <a:buFont typeface="Wingdings" panose="05000000000000000000" pitchFamily="2" charset="2"/>
              <a:buChar char="v"/>
            </a:pPr>
            <a:r>
              <a:rPr lang="en-US" dirty="0" smtClean="0"/>
              <a:t>Sales </a:t>
            </a:r>
            <a:r>
              <a:rPr lang="en-US" dirty="0"/>
              <a:t>of “A &amp; Co.” during financial year 2020-21 is </a:t>
            </a:r>
            <a:r>
              <a:rPr lang="en-US" dirty="0" smtClean="0"/>
              <a:t>₹ </a:t>
            </a:r>
            <a:r>
              <a:rPr lang="en-US" dirty="0"/>
              <a:t>15 crores. </a:t>
            </a:r>
            <a:endParaRPr lang="en-US" dirty="0" smtClean="0"/>
          </a:p>
          <a:p>
            <a:pPr algn="just">
              <a:buFont typeface="Wingdings" panose="05000000000000000000" pitchFamily="2" charset="2"/>
              <a:buChar char="ü"/>
            </a:pPr>
            <a:r>
              <a:rPr lang="en-US" dirty="0" smtClean="0"/>
              <a:t>Provisions </a:t>
            </a:r>
            <a:r>
              <a:rPr lang="en-US" dirty="0"/>
              <a:t>of T.C.S. U/s. 206C (1H) will be applicable in </a:t>
            </a:r>
            <a:r>
              <a:rPr lang="en-US" dirty="0" smtClean="0"/>
              <a:t>F.Y. 2021-22</a:t>
            </a:r>
            <a:r>
              <a:rPr lang="en-US" dirty="0"/>
              <a:t>. </a:t>
            </a:r>
            <a:endParaRPr lang="en-US" dirty="0" smtClean="0"/>
          </a:p>
          <a:p>
            <a:pPr algn="just">
              <a:buFont typeface="Wingdings" panose="05000000000000000000" pitchFamily="2" charset="2"/>
              <a:buChar char="ü"/>
            </a:pPr>
            <a:r>
              <a:rPr lang="en-US" dirty="0" smtClean="0"/>
              <a:t>“A </a:t>
            </a:r>
            <a:r>
              <a:rPr lang="en-US" dirty="0"/>
              <a:t>&amp; Co.” has received </a:t>
            </a:r>
            <a:r>
              <a:rPr lang="en-US" dirty="0" smtClean="0"/>
              <a:t>₹ </a:t>
            </a:r>
            <a:r>
              <a:rPr lang="en-US" dirty="0"/>
              <a:t>40 </a:t>
            </a:r>
            <a:r>
              <a:rPr lang="en-US" dirty="0" smtClean="0"/>
              <a:t>lakh </a:t>
            </a:r>
            <a:r>
              <a:rPr lang="en-US" dirty="0"/>
              <a:t>from “B &amp; Co.” in F.Y. 2021-22 towards sales done during </a:t>
            </a:r>
            <a:r>
              <a:rPr lang="en-US" dirty="0" smtClean="0"/>
              <a:t>F.Y. 2020-21 </a:t>
            </a:r>
            <a:r>
              <a:rPr lang="en-US" dirty="0"/>
              <a:t>and / </a:t>
            </a:r>
            <a:r>
              <a:rPr lang="en-US" dirty="0" smtClean="0"/>
              <a:t>or      F.Y. </a:t>
            </a:r>
            <a:r>
              <a:rPr lang="en-US" dirty="0"/>
              <a:t>2021-22. No provisions of T.C.S. will be applicable as aggregate of such value does not exceed </a:t>
            </a:r>
            <a:r>
              <a:rPr lang="en-US" dirty="0" smtClean="0"/>
              <a:t>₹ </a:t>
            </a:r>
            <a:r>
              <a:rPr lang="en-US" dirty="0"/>
              <a:t>50 </a:t>
            </a:r>
            <a:r>
              <a:rPr lang="en-US" dirty="0" smtClean="0"/>
              <a:t>lakh</a:t>
            </a:r>
            <a:endParaRPr lang="en-US" dirty="0"/>
          </a:p>
          <a:p>
            <a:pPr marL="0" indent="0" algn="just">
              <a:buNone/>
            </a:pPr>
            <a:r>
              <a:rPr lang="en-US" b="1" u="sng" dirty="0"/>
              <a:t>Example </a:t>
            </a:r>
            <a:r>
              <a:rPr lang="en-US" b="1" u="sng" dirty="0" smtClean="0"/>
              <a:t>2:</a:t>
            </a:r>
            <a:r>
              <a:rPr lang="en-US" dirty="0" smtClean="0"/>
              <a:t>-</a:t>
            </a:r>
            <a:endParaRPr lang="en-US" dirty="0"/>
          </a:p>
          <a:p>
            <a:pPr algn="just">
              <a:buFont typeface="Wingdings" panose="05000000000000000000" pitchFamily="2" charset="2"/>
              <a:buChar char="v"/>
            </a:pPr>
            <a:r>
              <a:rPr lang="en-US" dirty="0"/>
              <a:t>Sales of “A &amp; Co.” during </a:t>
            </a:r>
            <a:r>
              <a:rPr lang="en-US" dirty="0" smtClean="0"/>
              <a:t>F.Y. 2020-21 </a:t>
            </a:r>
            <a:r>
              <a:rPr lang="en-US" dirty="0"/>
              <a:t>is </a:t>
            </a:r>
            <a:r>
              <a:rPr lang="en-US" dirty="0" smtClean="0"/>
              <a:t>₹ </a:t>
            </a:r>
            <a:r>
              <a:rPr lang="en-US" dirty="0"/>
              <a:t>15 crores. </a:t>
            </a:r>
            <a:endParaRPr lang="en-US" dirty="0" smtClean="0"/>
          </a:p>
          <a:p>
            <a:pPr algn="just">
              <a:buFont typeface="Wingdings" panose="05000000000000000000" pitchFamily="2" charset="2"/>
              <a:buChar char="ü"/>
            </a:pPr>
            <a:r>
              <a:rPr lang="en-US" dirty="0"/>
              <a:t>P</a:t>
            </a:r>
            <a:r>
              <a:rPr lang="en-US" dirty="0" smtClean="0"/>
              <a:t>rovisions </a:t>
            </a:r>
            <a:r>
              <a:rPr lang="en-US" dirty="0"/>
              <a:t>of T.C.S. U/s. 206C (1H) will be applicable in </a:t>
            </a:r>
            <a:r>
              <a:rPr lang="en-US" dirty="0" smtClean="0"/>
              <a:t>F.Y. 2021-22</a:t>
            </a:r>
            <a:r>
              <a:rPr lang="en-US" dirty="0"/>
              <a:t>. </a:t>
            </a:r>
            <a:endParaRPr lang="en-US" dirty="0" smtClean="0"/>
          </a:p>
          <a:p>
            <a:pPr algn="just">
              <a:buFont typeface="Wingdings" panose="05000000000000000000" pitchFamily="2" charset="2"/>
              <a:buChar char="ü"/>
            </a:pPr>
            <a:r>
              <a:rPr lang="en-US" dirty="0" smtClean="0"/>
              <a:t>“</a:t>
            </a:r>
            <a:r>
              <a:rPr lang="en-US" dirty="0"/>
              <a:t>A &amp; Co.” has received </a:t>
            </a:r>
            <a:r>
              <a:rPr lang="en-US" dirty="0" smtClean="0"/>
              <a:t>₹ </a:t>
            </a:r>
            <a:r>
              <a:rPr lang="en-US" dirty="0"/>
              <a:t>70 </a:t>
            </a:r>
            <a:r>
              <a:rPr lang="en-US" dirty="0" smtClean="0"/>
              <a:t>lakh </a:t>
            </a:r>
            <a:r>
              <a:rPr lang="en-US" dirty="0"/>
              <a:t>from “B &amp; Co.” in F.Y. 2021-22 towards sales done during </a:t>
            </a:r>
            <a:r>
              <a:rPr lang="en-US" dirty="0" smtClean="0"/>
              <a:t>F.Y. 2020-21 and </a:t>
            </a:r>
            <a:r>
              <a:rPr lang="en-US" dirty="0"/>
              <a:t>/ or </a:t>
            </a:r>
            <a:r>
              <a:rPr lang="en-US" dirty="0" smtClean="0"/>
              <a:t>     F.Y. 2021-22</a:t>
            </a:r>
            <a:r>
              <a:rPr lang="en-US" dirty="0"/>
              <a:t>. Provisions of T.C.S. will be applicable as aggregate of such value exceeds </a:t>
            </a:r>
            <a:r>
              <a:rPr lang="en-US" dirty="0" smtClean="0"/>
              <a:t>₹ </a:t>
            </a:r>
            <a:r>
              <a:rPr lang="en-US" dirty="0"/>
              <a:t>5</a:t>
            </a:r>
            <a:r>
              <a:rPr lang="en-US" dirty="0" smtClean="0"/>
              <a:t>0 lakh. T.C.S</a:t>
            </a:r>
            <a:r>
              <a:rPr lang="en-US" dirty="0"/>
              <a:t>. </a:t>
            </a:r>
            <a:r>
              <a:rPr lang="en-US" dirty="0" smtClean="0"/>
              <a:t>U/s. </a:t>
            </a:r>
            <a:r>
              <a:rPr lang="en-US" dirty="0"/>
              <a:t>206C (1H) will be applicable on </a:t>
            </a:r>
            <a:r>
              <a:rPr lang="en-US" dirty="0" smtClean="0"/>
              <a:t>₹ </a:t>
            </a:r>
            <a:r>
              <a:rPr lang="en-US" dirty="0"/>
              <a:t>20 l</a:t>
            </a:r>
            <a:r>
              <a:rPr lang="en-US" dirty="0" smtClean="0"/>
              <a:t>akh </a:t>
            </a:r>
            <a:r>
              <a:rPr lang="en-US" dirty="0"/>
              <a:t>(i.e. 70-50, </a:t>
            </a:r>
            <a:r>
              <a:rPr lang="en-US" dirty="0" smtClean="0"/>
              <a:t>₹ 2,000</a:t>
            </a:r>
            <a:r>
              <a:rPr lang="en-US" dirty="0"/>
              <a:t>).</a:t>
            </a:r>
          </a:p>
          <a:p>
            <a:pPr marL="0" indent="0" algn="just">
              <a:buNone/>
            </a:pPr>
            <a:endParaRPr lang="en-US" dirty="0" smtClean="0"/>
          </a:p>
        </p:txBody>
      </p:sp>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17</a:t>
            </a:fld>
            <a:endParaRPr lang="en-US" dirty="0"/>
          </a:p>
        </p:txBody>
      </p:sp>
      <p:sp>
        <p:nvSpPr>
          <p:cNvPr id="5" name="Title 4"/>
          <p:cNvSpPr>
            <a:spLocks noGrp="1"/>
          </p:cNvSpPr>
          <p:nvPr>
            <p:ph type="title"/>
          </p:nvPr>
        </p:nvSpPr>
        <p:spPr>
          <a:xfrm>
            <a:off x="581191" y="649329"/>
            <a:ext cx="11029616" cy="1218108"/>
          </a:xfrm>
        </p:spPr>
        <p:txBody>
          <a:bodyPr>
            <a:normAutofit/>
          </a:bodyPr>
          <a:lstStyle/>
          <a:p>
            <a:pPr algn="l"/>
            <a:r>
              <a:rPr lang="en-US" i="1" cap="none" dirty="0"/>
              <a:t>Section </a:t>
            </a:r>
            <a:r>
              <a:rPr lang="en-US" i="1" cap="none" dirty="0" smtClean="0"/>
              <a:t>206C(1H) </a:t>
            </a:r>
            <a:r>
              <a:rPr lang="en-US" i="1" cap="none" dirty="0"/>
              <a:t>~ Practical Examples </a:t>
            </a:r>
            <a:endParaRPr lang="en-US" dirty="0"/>
          </a:p>
        </p:txBody>
      </p:sp>
    </p:spTree>
    <p:extLst>
      <p:ext uri="{BB962C8B-B14F-4D97-AF65-F5344CB8AC3E}">
        <p14:creationId xmlns:p14="http://schemas.microsoft.com/office/powerpoint/2010/main" val="1957690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737033648"/>
              </p:ext>
            </p:extLst>
          </p:nvPr>
        </p:nvGraphicFramePr>
        <p:xfrm>
          <a:off x="548640" y="2194560"/>
          <a:ext cx="11029950" cy="3764280"/>
        </p:xfrm>
        <a:graphic>
          <a:graphicData uri="http://schemas.openxmlformats.org/drawingml/2006/table">
            <a:tbl>
              <a:tblPr firstRow="1" bandRow="1">
                <a:tableStyleId>{5C22544A-7EE6-4342-B048-85BDC9FD1C3A}</a:tableStyleId>
              </a:tblPr>
              <a:tblGrid>
                <a:gridCol w="3676650"/>
                <a:gridCol w="3676650"/>
                <a:gridCol w="3676650"/>
              </a:tblGrid>
              <a:tr h="370840">
                <a:tc>
                  <a:txBody>
                    <a:bodyPr/>
                    <a:lstStyle/>
                    <a:p>
                      <a:pPr algn="ctr"/>
                      <a:r>
                        <a:rPr lang="en-US" dirty="0" smtClean="0"/>
                        <a:t>Particulars</a:t>
                      </a:r>
                      <a:endParaRPr lang="en-US" dirty="0"/>
                    </a:p>
                  </a:txBody>
                  <a:tcPr/>
                </a:tc>
                <a:tc>
                  <a:txBody>
                    <a:bodyPr/>
                    <a:lstStyle/>
                    <a:p>
                      <a:pPr algn="ctr"/>
                      <a:r>
                        <a:rPr lang="en-US" dirty="0" smtClean="0"/>
                        <a:t>Section 194Q</a:t>
                      </a:r>
                      <a:endParaRPr lang="en-US" dirty="0"/>
                    </a:p>
                  </a:txBody>
                  <a:tcPr/>
                </a:tc>
                <a:tc>
                  <a:txBody>
                    <a:bodyPr/>
                    <a:lstStyle/>
                    <a:p>
                      <a:pPr algn="ctr"/>
                      <a:r>
                        <a:rPr lang="en-US" dirty="0" smtClean="0"/>
                        <a:t>Section 206C (1H)</a:t>
                      </a:r>
                      <a:endParaRPr lang="en-US"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Effective Date</a:t>
                      </a:r>
                    </a:p>
                  </a:txBody>
                  <a:tcPr/>
                </a:tc>
                <a:tc>
                  <a:txBody>
                    <a:bodyPr/>
                    <a:lstStyle/>
                    <a:p>
                      <a:r>
                        <a:rPr lang="en-US" dirty="0" smtClean="0"/>
                        <a:t>01-07-2021</a:t>
                      </a:r>
                      <a:endParaRPr lang="en-US" dirty="0"/>
                    </a:p>
                  </a:txBody>
                  <a:tcPr/>
                </a:tc>
                <a:tc>
                  <a:txBody>
                    <a:bodyPr/>
                    <a:lstStyle/>
                    <a:p>
                      <a:r>
                        <a:rPr lang="en-US" dirty="0" smtClean="0"/>
                        <a:t>01-10-2020</a:t>
                      </a:r>
                      <a:endParaRPr lang="en-US" dirty="0"/>
                    </a:p>
                  </a:txBody>
                  <a:tcPr/>
                </a:tc>
              </a:tr>
              <a:tr h="370840">
                <a:tc>
                  <a:txBody>
                    <a:bodyPr/>
                    <a:lstStyle/>
                    <a:p>
                      <a:r>
                        <a:rPr lang="en-US" dirty="0" smtClean="0"/>
                        <a:t>Obligation</a:t>
                      </a:r>
                      <a:r>
                        <a:rPr lang="en-US" baseline="0" dirty="0" smtClean="0"/>
                        <a:t> On</a:t>
                      </a:r>
                      <a:endParaRPr lang="en-US" dirty="0"/>
                    </a:p>
                  </a:txBody>
                  <a:tcPr/>
                </a:tc>
                <a:tc>
                  <a:txBody>
                    <a:bodyPr/>
                    <a:lstStyle/>
                    <a:p>
                      <a:r>
                        <a:rPr lang="en-US" dirty="0" smtClean="0"/>
                        <a:t>Buyer</a:t>
                      </a:r>
                      <a:endParaRPr lang="en-US" dirty="0"/>
                    </a:p>
                  </a:txBody>
                  <a:tcPr/>
                </a:tc>
                <a:tc>
                  <a:txBody>
                    <a:bodyPr/>
                    <a:lstStyle/>
                    <a:p>
                      <a:r>
                        <a:rPr lang="en-US" dirty="0" smtClean="0"/>
                        <a:t>Seller</a:t>
                      </a:r>
                      <a:endParaRPr lang="en-US"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Turnover Boundary</a:t>
                      </a:r>
                      <a:r>
                        <a:rPr lang="en-US" baseline="0" dirty="0" smtClean="0"/>
                        <a:t> </a:t>
                      </a:r>
                      <a:endParaRPr lang="en-US" dirty="0" smtClean="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The total sales, gross receipts or turnover of the buyer from the business should exceed ₹10 crores during the financial year immediately preceding the financial year in which such goods are purchased	</a:t>
                      </a:r>
                    </a:p>
                  </a:txBody>
                  <a:tcPr/>
                </a:tc>
                <a:tc>
                  <a:txBody>
                    <a:bodyPr/>
                    <a:lstStyle/>
                    <a:p>
                      <a:pPr algn="just"/>
                      <a:r>
                        <a:rPr lang="en-US" sz="1800" b="0" i="0" u="none" strike="noStrike" kern="1200" baseline="0" dirty="0" smtClean="0">
                          <a:solidFill>
                            <a:schemeClr val="dk1"/>
                          </a:solidFill>
                          <a:latin typeface="+mn-lt"/>
                          <a:ea typeface="+mn-ea"/>
                          <a:cs typeface="+mn-cs"/>
                        </a:rPr>
                        <a:t>The total sales, gross receipts or turnover of the collector from the business should exceed ₹10 crores during the financial year immediately preceding the financial year in which such goods are sold</a:t>
                      </a:r>
                      <a:endParaRPr lang="en-US"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Threshold</a:t>
                      </a:r>
                      <a:r>
                        <a:rPr lang="en-US" baseline="0" dirty="0" smtClean="0"/>
                        <a:t> Limit</a:t>
                      </a:r>
                      <a:endParaRPr lang="en-US" dirty="0" smtClean="0"/>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Value of purchase exceeds ₹ 50 lakh</a:t>
                      </a:r>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dirty="0" smtClean="0"/>
                        <a:t>Receipt of Sales consideration </a:t>
                      </a:r>
                      <a:r>
                        <a:rPr lang="en-US" sz="1800" b="0" i="0" u="none" strike="noStrike" kern="1200" baseline="0" dirty="0" smtClean="0">
                          <a:solidFill>
                            <a:schemeClr val="dk1"/>
                          </a:solidFill>
                          <a:latin typeface="+mn-lt"/>
                          <a:ea typeface="+mn-ea"/>
                          <a:cs typeface="+mn-cs"/>
                        </a:rPr>
                        <a:t>exceeds ₹ 50 lakh</a:t>
                      </a:r>
                      <a:endParaRPr lang="en-US" dirty="0" smtClean="0"/>
                    </a:p>
                  </a:txBody>
                  <a:tcPr/>
                </a:tc>
              </a:tr>
            </a:tbl>
          </a:graphicData>
        </a:graphic>
      </p:graphicFrame>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18</a:t>
            </a:fld>
            <a:endParaRPr lang="en-US" dirty="0"/>
          </a:p>
        </p:txBody>
      </p:sp>
      <p:sp>
        <p:nvSpPr>
          <p:cNvPr id="5" name="Title 4"/>
          <p:cNvSpPr>
            <a:spLocks noGrp="1"/>
          </p:cNvSpPr>
          <p:nvPr>
            <p:ph type="title"/>
          </p:nvPr>
        </p:nvSpPr>
        <p:spPr/>
        <p:txBody>
          <a:bodyPr>
            <a:normAutofit/>
          </a:bodyPr>
          <a:lstStyle/>
          <a:p>
            <a:pPr algn="l"/>
            <a:r>
              <a:rPr lang="en-US" i="1" cap="none" dirty="0" smtClean="0"/>
              <a:t>Distinction </a:t>
            </a:r>
            <a:r>
              <a:rPr lang="en-US" i="1" cap="none" dirty="0"/>
              <a:t>Between Section</a:t>
            </a:r>
            <a:r>
              <a:rPr lang="en-US" i="1" dirty="0"/>
              <a:t> 194Q &amp; 206C(1H) </a:t>
            </a:r>
          </a:p>
        </p:txBody>
      </p:sp>
    </p:spTree>
    <p:extLst>
      <p:ext uri="{BB962C8B-B14F-4D97-AF65-F5344CB8AC3E}">
        <p14:creationId xmlns:p14="http://schemas.microsoft.com/office/powerpoint/2010/main" val="1803273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994999789"/>
              </p:ext>
            </p:extLst>
          </p:nvPr>
        </p:nvGraphicFramePr>
        <p:xfrm>
          <a:off x="581025" y="2181225"/>
          <a:ext cx="11029782" cy="2286000"/>
        </p:xfrm>
        <a:graphic>
          <a:graphicData uri="http://schemas.openxmlformats.org/drawingml/2006/table">
            <a:tbl>
              <a:tblPr firstRow="1" bandRow="1">
                <a:tableStyleId>{5C22544A-7EE6-4342-B048-85BDC9FD1C3A}</a:tableStyleId>
              </a:tblPr>
              <a:tblGrid>
                <a:gridCol w="3676594"/>
                <a:gridCol w="3676594"/>
                <a:gridCol w="3676594"/>
              </a:tblGrid>
              <a:tr h="312820">
                <a:tc>
                  <a:txBody>
                    <a:bodyPr/>
                    <a:lstStyle/>
                    <a:p>
                      <a:pPr algn="ctr"/>
                      <a:r>
                        <a:rPr lang="en-US" dirty="0" smtClean="0"/>
                        <a:t>Particulars</a:t>
                      </a:r>
                      <a:endParaRPr lang="en-US" dirty="0"/>
                    </a:p>
                  </a:txBody>
                  <a:tcPr/>
                </a:tc>
                <a:tc>
                  <a:txBody>
                    <a:bodyPr/>
                    <a:lstStyle/>
                    <a:p>
                      <a:pPr algn="ctr"/>
                      <a:r>
                        <a:rPr lang="en-US" dirty="0" smtClean="0"/>
                        <a:t>Section 194Q</a:t>
                      </a:r>
                      <a:endParaRPr lang="en-US" dirty="0"/>
                    </a:p>
                  </a:txBody>
                  <a:tcPr/>
                </a:tc>
                <a:tc>
                  <a:txBody>
                    <a:bodyPr/>
                    <a:lstStyle/>
                    <a:p>
                      <a:pPr algn="ctr"/>
                      <a:r>
                        <a:rPr lang="en-US" dirty="0" smtClean="0"/>
                        <a:t>Section 206C (1H)</a:t>
                      </a:r>
                      <a:endParaRPr lang="en-US" dirty="0"/>
                    </a:p>
                  </a:txBody>
                  <a:tcPr/>
                </a:tc>
              </a:tr>
              <a:tr h="312820">
                <a:tc>
                  <a:txBody>
                    <a:bodyPr/>
                    <a:lstStyle/>
                    <a:p>
                      <a:pPr algn="just"/>
                      <a:r>
                        <a:rPr lang="en-US" dirty="0" smtClean="0"/>
                        <a:t>Rate of Tax Deduction / Collection</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0.1%	</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0.1%		</a:t>
                      </a:r>
                    </a:p>
                  </a:txBody>
                  <a:tcPr/>
                </a:tc>
              </a:tr>
              <a:tr h="547435">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Time of Deduction / Collection</a:t>
                      </a:r>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At the time of credit or payment, whichever is earlier	</a:t>
                      </a:r>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At the time of receipt	</a:t>
                      </a:r>
                    </a:p>
                  </a:txBody>
                  <a:tcPr/>
                </a:tc>
              </a:tr>
              <a:tr h="78205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Overriding Provision</a:t>
                      </a:r>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chemeClr val="dk1"/>
                          </a:solidFill>
                          <a:latin typeface="+mn-lt"/>
                          <a:ea typeface="+mn-ea"/>
                          <a:cs typeface="+mn-cs"/>
                        </a:rPr>
                        <a:t>Purchaser needs to deduct the T.D.S. If both the provisions are simultaneous applicable</a:t>
                      </a:r>
                    </a:p>
                  </a:txBody>
                  <a:tcPr/>
                </a:tc>
                <a:tc>
                  <a:txBody>
                    <a:bodyPr/>
                    <a:lstStyle/>
                    <a:p>
                      <a:pPr algn="just"/>
                      <a:r>
                        <a:rPr lang="en-US" dirty="0" smtClean="0"/>
                        <a:t>Seller</a:t>
                      </a:r>
                      <a:r>
                        <a:rPr lang="en-US" baseline="0" dirty="0" smtClean="0"/>
                        <a:t> needs to collect T.C.S. only if purchaser is not liable to deduct T.D.S.</a:t>
                      </a:r>
                    </a:p>
                  </a:txBody>
                  <a:tcPr/>
                </a:tc>
              </a:tr>
            </a:tbl>
          </a:graphicData>
        </a:graphic>
      </p:graphicFrame>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19</a:t>
            </a:fld>
            <a:endParaRPr lang="en-US" dirty="0"/>
          </a:p>
        </p:txBody>
      </p:sp>
      <p:sp>
        <p:nvSpPr>
          <p:cNvPr id="5" name="Title 4"/>
          <p:cNvSpPr>
            <a:spLocks noGrp="1"/>
          </p:cNvSpPr>
          <p:nvPr>
            <p:ph type="title"/>
          </p:nvPr>
        </p:nvSpPr>
        <p:spPr/>
        <p:txBody>
          <a:bodyPr>
            <a:normAutofit/>
          </a:bodyPr>
          <a:lstStyle/>
          <a:p>
            <a:pPr algn="l"/>
            <a:r>
              <a:rPr lang="en-US" i="1" cap="none" dirty="0"/>
              <a:t>Distinction Between Section</a:t>
            </a:r>
            <a:r>
              <a:rPr lang="en-US" i="1" dirty="0"/>
              <a:t> 194Q &amp; 206C(1H) </a:t>
            </a:r>
            <a:r>
              <a:rPr lang="en-US" dirty="0" smtClean="0"/>
              <a:t> </a:t>
            </a:r>
            <a:endParaRPr lang="en-US" dirty="0"/>
          </a:p>
        </p:txBody>
      </p:sp>
    </p:spTree>
    <p:extLst>
      <p:ext uri="{BB962C8B-B14F-4D97-AF65-F5344CB8AC3E}">
        <p14:creationId xmlns:p14="http://schemas.microsoft.com/office/powerpoint/2010/main" val="35219854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8640" y="2286000"/>
            <a:ext cx="10972800" cy="3657600"/>
          </a:xfrm>
        </p:spPr>
        <p:txBody>
          <a:bodyPr>
            <a:noAutofit/>
          </a:bodyPr>
          <a:lstStyle/>
          <a:p>
            <a:pPr marL="457200" lvl="0" indent="-457200" algn="just">
              <a:buSzPct val="100000"/>
              <a:buFont typeface="+mj-lt"/>
              <a:buAutoNum type="arabicPeriod"/>
            </a:pPr>
            <a:r>
              <a:rPr lang="en-US" sz="2000" dirty="0" smtClean="0"/>
              <a:t>Both the Sections are applicable </a:t>
            </a:r>
            <a:r>
              <a:rPr lang="en-US" sz="2000" dirty="0"/>
              <a:t>if Turnover </a:t>
            </a:r>
            <a:r>
              <a:rPr lang="en-US" sz="2000" dirty="0" smtClean="0"/>
              <a:t>exceeds </a:t>
            </a:r>
            <a:r>
              <a:rPr lang="en-US" sz="2000" dirty="0" smtClean="0"/>
              <a:t>₹ 10 </a:t>
            </a:r>
            <a:r>
              <a:rPr lang="en-US" sz="2000" dirty="0"/>
              <a:t>crores in </a:t>
            </a:r>
            <a:r>
              <a:rPr lang="en-US" sz="2000" dirty="0" smtClean="0"/>
              <a:t>any previous </a:t>
            </a:r>
            <a:r>
              <a:rPr lang="en-US" sz="2000" dirty="0"/>
              <a:t>year. </a:t>
            </a:r>
            <a:r>
              <a:rPr lang="en-US" sz="2000" dirty="0" smtClean="0"/>
              <a:t>    (Suppose turnover of ₹ 10 crores exceeds in F.Y. 2020-21, provisions of both the sections will be applicable in F.Y. 2021-22 subject to other conditions being satisfied)</a:t>
            </a:r>
          </a:p>
          <a:p>
            <a:pPr marL="457200" lvl="0" indent="-457200" algn="just">
              <a:buSzPct val="100000"/>
              <a:buFont typeface="+mj-lt"/>
              <a:buAutoNum type="arabicPeriod"/>
            </a:pPr>
            <a:r>
              <a:rPr lang="en-US" sz="2000" dirty="0" smtClean="0"/>
              <a:t>Applicable </a:t>
            </a:r>
            <a:r>
              <a:rPr lang="en-US" sz="2000" dirty="0"/>
              <a:t>on </a:t>
            </a:r>
            <a:r>
              <a:rPr lang="en-US" sz="2000" dirty="0" smtClean="0"/>
              <a:t>goods only i.e. 194Q applicable on Purchase of goods and 206C (</a:t>
            </a:r>
            <a:r>
              <a:rPr lang="en-US" sz="2000" dirty="0"/>
              <a:t>1H</a:t>
            </a:r>
            <a:r>
              <a:rPr lang="en-US" sz="2000" dirty="0" smtClean="0"/>
              <a:t>) is applicable on sales consideration received towards sales of goods.</a:t>
            </a:r>
            <a:endParaRPr lang="en-US" sz="2000" dirty="0"/>
          </a:p>
          <a:p>
            <a:pPr marL="457200" lvl="0" indent="-457200" algn="just">
              <a:buSzPct val="100000"/>
              <a:buFont typeface="+mj-lt"/>
              <a:buAutoNum type="arabicPeriod"/>
            </a:pPr>
            <a:r>
              <a:rPr lang="en-US" sz="2000" dirty="0" smtClean="0"/>
              <a:t>Liability for T.D.S. and T.C.S. both triggers after aggregate limit of ₹ </a:t>
            </a:r>
            <a:r>
              <a:rPr lang="en-US" sz="2000" dirty="0"/>
              <a:t>50 </a:t>
            </a:r>
            <a:r>
              <a:rPr lang="en-US" sz="2000" dirty="0" smtClean="0"/>
              <a:t>lakh.</a:t>
            </a:r>
          </a:p>
          <a:p>
            <a:pPr marL="457200" lvl="0" indent="-457200" algn="just">
              <a:buSzPct val="100000"/>
              <a:buFont typeface="+mj-lt"/>
              <a:buAutoNum type="arabicPeriod"/>
            </a:pPr>
            <a:r>
              <a:rPr lang="en-US" sz="2000" dirty="0" smtClean="0"/>
              <a:t>Both the </a:t>
            </a:r>
            <a:r>
              <a:rPr lang="en-US" sz="2000" dirty="0" smtClean="0"/>
              <a:t>Sections </a:t>
            </a:r>
            <a:r>
              <a:rPr lang="en-US" sz="2000" dirty="0" smtClean="0"/>
              <a:t>are mutually excusive. (Both cannot simultaneously occur</a:t>
            </a:r>
            <a:r>
              <a:rPr lang="en-US" sz="2000" dirty="0" smtClean="0"/>
              <a:t>).</a:t>
            </a:r>
            <a:endParaRPr lang="en-US" sz="2000" dirty="0" smtClean="0"/>
          </a:p>
          <a:p>
            <a:pPr marL="457200" lvl="0" indent="-457200" algn="just">
              <a:buSzPct val="100000"/>
              <a:buFont typeface="+mj-lt"/>
              <a:buAutoNum type="arabicPeriod"/>
            </a:pPr>
            <a:r>
              <a:rPr lang="en-US" sz="2000" dirty="0" smtClean="0"/>
              <a:t>Section </a:t>
            </a:r>
            <a:r>
              <a:rPr lang="en-US" sz="2000" dirty="0"/>
              <a:t>194Q prevails </a:t>
            </a:r>
            <a:r>
              <a:rPr lang="en-US" sz="2000" dirty="0" smtClean="0"/>
              <a:t>206C (1H) (However if the purchaser does not deduct or fails to deduct T.D.S. U/s. 194Q, it will duty of seller to collect T.C.S. as per provisions U/s. 206C (1H).</a:t>
            </a:r>
            <a:endParaRPr lang="en-US" sz="2000" dirty="0"/>
          </a:p>
        </p:txBody>
      </p:sp>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20</a:t>
            </a:fld>
            <a:endParaRPr lang="en-US" dirty="0"/>
          </a:p>
        </p:txBody>
      </p:sp>
      <p:sp>
        <p:nvSpPr>
          <p:cNvPr id="5" name="Title 4"/>
          <p:cNvSpPr>
            <a:spLocks noGrp="1"/>
          </p:cNvSpPr>
          <p:nvPr>
            <p:ph type="title"/>
          </p:nvPr>
        </p:nvSpPr>
        <p:spPr>
          <a:xfrm>
            <a:off x="581191" y="649329"/>
            <a:ext cx="11029616" cy="1218108"/>
          </a:xfrm>
        </p:spPr>
        <p:txBody>
          <a:bodyPr>
            <a:normAutofit/>
          </a:bodyPr>
          <a:lstStyle/>
          <a:p>
            <a:pPr algn="l"/>
            <a:r>
              <a:rPr lang="en-US" i="1" cap="none" dirty="0" smtClean="0"/>
              <a:t>Similarity </a:t>
            </a:r>
            <a:r>
              <a:rPr lang="en-US" i="1" cap="none" dirty="0"/>
              <a:t>Between Section</a:t>
            </a:r>
            <a:r>
              <a:rPr lang="en-US" i="1" dirty="0"/>
              <a:t> 194Q &amp; 206C(1H) </a:t>
            </a:r>
            <a:endParaRPr lang="en-US" dirty="0"/>
          </a:p>
        </p:txBody>
      </p:sp>
    </p:spTree>
    <p:extLst>
      <p:ext uri="{BB962C8B-B14F-4D97-AF65-F5344CB8AC3E}">
        <p14:creationId xmlns:p14="http://schemas.microsoft.com/office/powerpoint/2010/main" val="401392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1935396971"/>
              </p:ext>
            </p:extLst>
          </p:nvPr>
        </p:nvGraphicFramePr>
        <p:xfrm>
          <a:off x="457200" y="1463040"/>
          <a:ext cx="11261190" cy="4531712"/>
        </p:xfrm>
        <a:graphic>
          <a:graphicData uri="http://schemas.openxmlformats.org/drawingml/2006/table">
            <a:tbl>
              <a:tblPr firstRow="1" bandRow="1">
                <a:tableStyleId>{5C22544A-7EE6-4342-B048-85BDC9FD1C3A}</a:tableStyleId>
              </a:tblPr>
              <a:tblGrid>
                <a:gridCol w="2252238"/>
                <a:gridCol w="2252238"/>
                <a:gridCol w="2252238"/>
                <a:gridCol w="2252238"/>
                <a:gridCol w="2252238"/>
              </a:tblGrid>
              <a:tr h="384862">
                <a:tc>
                  <a:txBody>
                    <a:bodyPr/>
                    <a:lstStyle/>
                    <a:p>
                      <a:pPr algn="ctr"/>
                      <a:r>
                        <a:rPr lang="en-US" dirty="0" smtClean="0"/>
                        <a:t>Particulars</a:t>
                      </a:r>
                      <a:endParaRPr lang="en-US" dirty="0"/>
                    </a:p>
                  </a:txBody>
                  <a:tcPr/>
                </a:tc>
                <a:tc>
                  <a:txBody>
                    <a:bodyPr/>
                    <a:lstStyle/>
                    <a:p>
                      <a:pPr algn="ctr"/>
                      <a:r>
                        <a:rPr lang="en-US" dirty="0" smtClean="0"/>
                        <a:t>Case 1</a:t>
                      </a:r>
                      <a:endParaRPr lang="en-US" dirty="0"/>
                    </a:p>
                  </a:txBody>
                  <a:tcPr/>
                </a:tc>
                <a:tc>
                  <a:txBody>
                    <a:bodyPr/>
                    <a:lstStyle/>
                    <a:p>
                      <a:pPr algn="ctr"/>
                      <a:r>
                        <a:rPr lang="en-US" dirty="0" smtClean="0"/>
                        <a:t>Case 2</a:t>
                      </a:r>
                      <a:endParaRPr lang="en-US" dirty="0"/>
                    </a:p>
                  </a:txBody>
                  <a:tcPr/>
                </a:tc>
                <a:tc>
                  <a:txBody>
                    <a:bodyPr/>
                    <a:lstStyle/>
                    <a:p>
                      <a:pPr algn="ctr"/>
                      <a:r>
                        <a:rPr lang="en-US" dirty="0" smtClean="0"/>
                        <a:t>Case 3</a:t>
                      </a:r>
                      <a:endParaRPr lang="en-US" dirty="0"/>
                    </a:p>
                  </a:txBody>
                  <a:tcPr/>
                </a:tc>
                <a:tc>
                  <a:txBody>
                    <a:bodyPr/>
                    <a:lstStyle/>
                    <a:p>
                      <a:pPr algn="ctr"/>
                      <a:r>
                        <a:rPr lang="en-US" dirty="0" smtClean="0"/>
                        <a:t>Case 4</a:t>
                      </a:r>
                      <a:endParaRPr lang="en-US" dirty="0"/>
                    </a:p>
                  </a:txBody>
                  <a:tcPr/>
                </a:tc>
              </a:tr>
              <a:tr h="384862">
                <a:tc>
                  <a:txBody>
                    <a:bodyPr/>
                    <a:lstStyle/>
                    <a:p>
                      <a:pPr marL="0" marR="0" algn="just" defTabSz="457200" rtl="0" eaLnBrk="1" latinLnBrk="0" hangingPunct="1">
                        <a:spcBef>
                          <a:spcPts val="0"/>
                        </a:spcBef>
                        <a:spcAft>
                          <a:spcPts val="0"/>
                        </a:spcAft>
                      </a:pPr>
                      <a:r>
                        <a:rPr lang="en-US" sz="1600" kern="1200" dirty="0">
                          <a:solidFill>
                            <a:schemeClr val="tx2"/>
                          </a:solidFill>
                          <a:latin typeface="+mn-lt"/>
                          <a:ea typeface="+mn-ea"/>
                          <a:cs typeface="+mn-cs"/>
                        </a:rPr>
                        <a:t>Turnover of Seller X </a:t>
                      </a:r>
                    </a:p>
                  </a:txBody>
                  <a:tcPr marL="68580" marR="68580" marT="0" marB="0"/>
                </a:tc>
                <a:tc>
                  <a:txBody>
                    <a:bodyPr/>
                    <a:lstStyle/>
                    <a:p>
                      <a:pPr marL="0" marR="0" algn="ctr" defTabSz="457200" rtl="0" eaLnBrk="1" latinLnBrk="0" hangingPunct="1">
                        <a:spcBef>
                          <a:spcPts val="0"/>
                        </a:spcBef>
                        <a:spcAft>
                          <a:spcPts val="0"/>
                        </a:spcAft>
                      </a:pPr>
                      <a:r>
                        <a:rPr lang="en-US" sz="1800" kern="1200" dirty="0" smtClean="0">
                          <a:solidFill>
                            <a:schemeClr val="dk1"/>
                          </a:solidFill>
                          <a:effectLst/>
                          <a:latin typeface="+mn-lt"/>
                          <a:ea typeface="+mn-ea"/>
                          <a:cs typeface="+mn-cs"/>
                        </a:rPr>
                        <a:t>₹ 9 Crore</a:t>
                      </a:r>
                      <a:endParaRPr lang="en-US" sz="1800" kern="1200" dirty="0">
                        <a:solidFill>
                          <a:schemeClr val="dk1"/>
                        </a:solidFill>
                        <a:effectLst/>
                        <a:latin typeface="+mn-lt"/>
                        <a:ea typeface="+mn-ea"/>
                        <a:cs typeface="+mn-cs"/>
                      </a:endParaRPr>
                    </a:p>
                  </a:txBody>
                  <a:tcPr marL="68580" marR="68580"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14 Crore</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13 Crore</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13 Crore</a:t>
                      </a:r>
                    </a:p>
                  </a:txBody>
                  <a:tcPr/>
                </a:tc>
              </a:tr>
              <a:tr h="384862">
                <a:tc>
                  <a:txBody>
                    <a:bodyPr/>
                    <a:lstStyle/>
                    <a:p>
                      <a:pPr marL="0" marR="0" algn="just">
                        <a:spcBef>
                          <a:spcPts val="0"/>
                        </a:spcBef>
                        <a:spcAft>
                          <a:spcPts val="0"/>
                        </a:spcAft>
                      </a:pPr>
                      <a:r>
                        <a:rPr lang="en-US" sz="1600" kern="1200" dirty="0">
                          <a:solidFill>
                            <a:schemeClr val="tx2"/>
                          </a:solidFill>
                          <a:latin typeface="+mn-lt"/>
                          <a:ea typeface="+mn-ea"/>
                          <a:cs typeface="+mn-cs"/>
                        </a:rPr>
                        <a:t>Turnover of </a:t>
                      </a:r>
                      <a:r>
                        <a:rPr lang="en-US" sz="1600" kern="1200" dirty="0" smtClean="0">
                          <a:solidFill>
                            <a:schemeClr val="tx2"/>
                          </a:solidFill>
                          <a:latin typeface="+mn-lt"/>
                          <a:ea typeface="+mn-ea"/>
                          <a:cs typeface="+mn-cs"/>
                        </a:rPr>
                        <a:t>Purchaser Y</a:t>
                      </a:r>
                      <a:endParaRPr lang="en-US" sz="1600" kern="1200" dirty="0">
                        <a:solidFill>
                          <a:schemeClr val="tx2"/>
                        </a:solidFill>
                        <a:latin typeface="+mn-lt"/>
                        <a:ea typeface="+mn-ea"/>
                        <a:cs typeface="+mn-cs"/>
                      </a:endParaRPr>
                    </a:p>
                  </a:txBody>
                  <a:tcPr marL="68580" marR="68580"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14 Crore</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9 Crore</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13 Crore</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13 Crore</a:t>
                      </a:r>
                    </a:p>
                  </a:txBody>
                  <a:tcPr/>
                </a:tc>
              </a:tr>
              <a:tr h="467471">
                <a:tc>
                  <a:txBody>
                    <a:bodyPr/>
                    <a:lstStyle/>
                    <a:p>
                      <a:pPr marL="0" marR="0" algn="just">
                        <a:spcBef>
                          <a:spcPts val="0"/>
                        </a:spcBef>
                        <a:spcAft>
                          <a:spcPts val="0"/>
                        </a:spcAft>
                      </a:pPr>
                      <a:r>
                        <a:rPr lang="en-US" sz="1600" kern="1200" dirty="0">
                          <a:solidFill>
                            <a:schemeClr val="tx2"/>
                          </a:solidFill>
                          <a:latin typeface="+mn-lt"/>
                          <a:ea typeface="+mn-ea"/>
                          <a:cs typeface="+mn-cs"/>
                        </a:rPr>
                        <a:t>Sales </a:t>
                      </a:r>
                      <a:r>
                        <a:rPr lang="en-US" sz="1600" kern="1200" dirty="0" smtClean="0">
                          <a:solidFill>
                            <a:schemeClr val="tx2"/>
                          </a:solidFill>
                          <a:latin typeface="+mn-lt"/>
                          <a:ea typeface="+mn-ea"/>
                          <a:cs typeface="+mn-cs"/>
                        </a:rPr>
                        <a:t>For X</a:t>
                      </a:r>
                    </a:p>
                    <a:p>
                      <a:pPr marL="0" marR="0" algn="just">
                        <a:spcBef>
                          <a:spcPts val="0"/>
                        </a:spcBef>
                        <a:spcAft>
                          <a:spcPts val="0"/>
                        </a:spcAft>
                      </a:pPr>
                      <a:r>
                        <a:rPr lang="en-US" sz="1600" kern="1200" dirty="0" smtClean="0">
                          <a:solidFill>
                            <a:schemeClr val="tx2"/>
                          </a:solidFill>
                          <a:latin typeface="+mn-lt"/>
                          <a:ea typeface="+mn-ea"/>
                          <a:cs typeface="+mn-cs"/>
                        </a:rPr>
                        <a:t>Purchase For Y</a:t>
                      </a:r>
                      <a:endParaRPr lang="en-US" sz="1600" kern="1200" dirty="0">
                        <a:solidFill>
                          <a:schemeClr val="tx2"/>
                        </a:solidFill>
                        <a:latin typeface="+mn-lt"/>
                        <a:ea typeface="+mn-ea"/>
                        <a:cs typeface="+mn-cs"/>
                      </a:endParaRPr>
                    </a:p>
                  </a:txBody>
                  <a:tcPr marL="68580" marR="68580" marT="0" marB="0"/>
                </a:tc>
                <a:tc>
                  <a:txBody>
                    <a:bodyPr/>
                    <a:lstStyle/>
                    <a:p>
                      <a:pPr algn="ctr"/>
                      <a:r>
                        <a:rPr lang="en-US" sz="1800" kern="1200" dirty="0" smtClean="0">
                          <a:solidFill>
                            <a:schemeClr val="dk1"/>
                          </a:solidFill>
                          <a:effectLst/>
                          <a:latin typeface="+mn-lt"/>
                          <a:ea typeface="+mn-ea"/>
                          <a:cs typeface="+mn-cs"/>
                        </a:rPr>
                        <a:t>₹ 80 Lakh</a:t>
                      </a: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80 Lakh</a:t>
                      </a:r>
                      <a:endParaRPr lang="en-US" dirty="0" smtClean="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80 Lakh</a:t>
                      </a:r>
                      <a:endParaRPr lang="en-US" dirty="0" smtClean="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60 Lakh</a:t>
                      </a:r>
                      <a:endParaRPr lang="en-US" dirty="0" smtClean="0"/>
                    </a:p>
                  </a:txBody>
                  <a:tcPr/>
                </a:tc>
              </a:tr>
              <a:tr h="506120">
                <a:tc>
                  <a:txBody>
                    <a:bodyPr/>
                    <a:lstStyle/>
                    <a:p>
                      <a:pPr marL="0" marR="0" algn="just">
                        <a:spcBef>
                          <a:spcPts val="0"/>
                        </a:spcBef>
                        <a:spcAft>
                          <a:spcPts val="0"/>
                        </a:spcAft>
                      </a:pPr>
                      <a:r>
                        <a:rPr lang="en-US" sz="1600" kern="1200" dirty="0" smtClean="0">
                          <a:solidFill>
                            <a:schemeClr val="tx2"/>
                          </a:solidFill>
                          <a:latin typeface="+mn-lt"/>
                          <a:ea typeface="+mn-ea"/>
                          <a:cs typeface="+mn-cs"/>
                        </a:rPr>
                        <a:t>Sales Consideration </a:t>
                      </a:r>
                      <a:r>
                        <a:rPr lang="en-US" sz="1600" kern="1200" dirty="0">
                          <a:solidFill>
                            <a:schemeClr val="tx2"/>
                          </a:solidFill>
                          <a:latin typeface="+mn-lt"/>
                          <a:ea typeface="+mn-ea"/>
                          <a:cs typeface="+mn-cs"/>
                        </a:rPr>
                        <a:t>paid by Y </a:t>
                      </a:r>
                      <a:r>
                        <a:rPr lang="en-US" sz="1600" kern="1200" dirty="0" smtClean="0">
                          <a:solidFill>
                            <a:schemeClr val="tx2"/>
                          </a:solidFill>
                          <a:latin typeface="+mn-lt"/>
                          <a:ea typeface="+mn-ea"/>
                          <a:cs typeface="+mn-cs"/>
                        </a:rPr>
                        <a:t>To X</a:t>
                      </a:r>
                      <a:endParaRPr lang="en-US" sz="1600" kern="1200" dirty="0">
                        <a:solidFill>
                          <a:schemeClr val="tx2"/>
                        </a:solidFill>
                        <a:latin typeface="+mn-lt"/>
                        <a:ea typeface="+mn-ea"/>
                        <a:cs typeface="+mn-cs"/>
                      </a:endParaRPr>
                    </a:p>
                  </a:txBody>
                  <a:tcPr marL="68580" marR="68580"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60 Lakh</a:t>
                      </a:r>
                      <a:endParaRPr lang="en-US" dirty="0" smtClean="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60 Lakh</a:t>
                      </a:r>
                      <a:endParaRPr lang="en-US" dirty="0" smtClean="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60 Lakh</a:t>
                      </a:r>
                      <a:endParaRPr lang="en-US" dirty="0" smtClean="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80 Lakh</a:t>
                      </a:r>
                      <a:endParaRPr lang="en-US" dirty="0" smtClean="0"/>
                    </a:p>
                  </a:txBody>
                  <a:tcPr/>
                </a:tc>
              </a:tr>
              <a:tr h="506120">
                <a:tc>
                  <a:txBody>
                    <a:bodyPr/>
                    <a:lstStyle/>
                    <a:p>
                      <a:pPr marL="0" marR="0" algn="just">
                        <a:spcBef>
                          <a:spcPts val="0"/>
                        </a:spcBef>
                        <a:spcAft>
                          <a:spcPts val="0"/>
                        </a:spcAft>
                      </a:pPr>
                      <a:r>
                        <a:rPr lang="en-US" sz="1600" kern="1200" dirty="0">
                          <a:solidFill>
                            <a:schemeClr val="tx2"/>
                          </a:solidFill>
                          <a:latin typeface="+mn-lt"/>
                          <a:ea typeface="+mn-ea"/>
                          <a:cs typeface="+mn-cs"/>
                        </a:rPr>
                        <a:t>Whether T.D.S. or T.C.S. will be done?</a:t>
                      </a:r>
                    </a:p>
                  </a:txBody>
                  <a:tcPr marL="68580" marR="68580" marT="0" marB="0"/>
                </a:tc>
                <a:tc>
                  <a:txBody>
                    <a:bodyPr/>
                    <a:lstStyle/>
                    <a:p>
                      <a:pPr algn="ctr"/>
                      <a:r>
                        <a:rPr lang="en-US" sz="1800" kern="1200" dirty="0" smtClean="0">
                          <a:solidFill>
                            <a:schemeClr val="dk1"/>
                          </a:solidFill>
                          <a:effectLst/>
                          <a:latin typeface="+mn-lt"/>
                          <a:ea typeface="+mn-ea"/>
                          <a:cs typeface="+mn-cs"/>
                        </a:rPr>
                        <a:t>T.D.S.</a:t>
                      </a:r>
                      <a:endParaRPr lang="en-US" dirty="0"/>
                    </a:p>
                  </a:txBody>
                  <a:tcPr/>
                </a:tc>
                <a:tc>
                  <a:txBody>
                    <a:bodyPr/>
                    <a:lstStyle/>
                    <a:p>
                      <a:pPr algn="ctr"/>
                      <a:r>
                        <a:rPr lang="en-US" sz="1800" kern="1200" dirty="0" smtClean="0">
                          <a:solidFill>
                            <a:schemeClr val="dk1"/>
                          </a:solidFill>
                          <a:effectLst/>
                          <a:latin typeface="+mn-lt"/>
                          <a:ea typeface="+mn-ea"/>
                          <a:cs typeface="+mn-cs"/>
                        </a:rPr>
                        <a:t>T.C.S.</a:t>
                      </a:r>
                      <a:endParaRPr lang="en-US" dirty="0"/>
                    </a:p>
                  </a:txBody>
                  <a:tcPr/>
                </a:tc>
                <a:tc>
                  <a:txBody>
                    <a:bodyPr/>
                    <a:lstStyle/>
                    <a:p>
                      <a:pPr algn="ctr"/>
                      <a:r>
                        <a:rPr lang="en-US" sz="1800" kern="1200" dirty="0" smtClean="0">
                          <a:solidFill>
                            <a:schemeClr val="dk1"/>
                          </a:solidFill>
                          <a:effectLst/>
                          <a:latin typeface="+mn-lt"/>
                          <a:ea typeface="+mn-ea"/>
                          <a:cs typeface="+mn-cs"/>
                        </a:rPr>
                        <a:t>T.D.S.</a:t>
                      </a:r>
                      <a:endParaRPr lang="en-US" dirty="0"/>
                    </a:p>
                  </a:txBody>
                  <a:tcPr/>
                </a:tc>
                <a:tc>
                  <a:txBody>
                    <a:bodyPr/>
                    <a:lstStyle/>
                    <a:p>
                      <a:pPr algn="ctr"/>
                      <a:r>
                        <a:rPr lang="en-US" dirty="0" smtClean="0"/>
                        <a:t>BOTH</a:t>
                      </a:r>
                      <a:endParaRPr lang="en-US" dirty="0"/>
                    </a:p>
                  </a:txBody>
                  <a:tcPr/>
                </a:tc>
              </a:tr>
              <a:tr h="525905">
                <a:tc>
                  <a:txBody>
                    <a:bodyPr/>
                    <a:lstStyle/>
                    <a:p>
                      <a:pPr marL="0" marR="0" algn="just">
                        <a:spcBef>
                          <a:spcPts val="0"/>
                        </a:spcBef>
                        <a:spcAft>
                          <a:spcPts val="0"/>
                        </a:spcAft>
                      </a:pPr>
                      <a:r>
                        <a:rPr lang="en-US" sz="1600" kern="1200" dirty="0">
                          <a:solidFill>
                            <a:schemeClr val="tx2"/>
                          </a:solidFill>
                          <a:latin typeface="+mn-lt"/>
                          <a:ea typeface="+mn-ea"/>
                          <a:cs typeface="+mn-cs"/>
                        </a:rPr>
                        <a:t>Applicable Section</a:t>
                      </a:r>
                    </a:p>
                  </a:txBody>
                  <a:tcPr marL="68580" marR="68580" marT="0" marB="0"/>
                </a:tc>
                <a:tc>
                  <a:txBody>
                    <a:bodyPr/>
                    <a:lstStyle/>
                    <a:p>
                      <a:pPr marL="0" algn="ctr" defTabSz="457200" rtl="0" eaLnBrk="1" latinLnBrk="0" hangingPunct="1"/>
                      <a:r>
                        <a:rPr lang="en-US" sz="1800" kern="1200" dirty="0" smtClean="0">
                          <a:solidFill>
                            <a:schemeClr val="dk1"/>
                          </a:solidFill>
                          <a:effectLst/>
                          <a:latin typeface="+mn-lt"/>
                          <a:ea typeface="+mn-ea"/>
                          <a:cs typeface="+mn-cs"/>
                        </a:rPr>
                        <a:t>194Q</a:t>
                      </a:r>
                      <a:endParaRPr lang="en-US" sz="1800" kern="1200" dirty="0">
                        <a:solidFill>
                          <a:schemeClr val="dk1"/>
                        </a:solidFill>
                        <a:effectLst/>
                        <a:latin typeface="+mn-lt"/>
                        <a:ea typeface="+mn-ea"/>
                        <a:cs typeface="+mn-cs"/>
                      </a:endParaRPr>
                    </a:p>
                  </a:txBody>
                  <a:tcPr/>
                </a:tc>
                <a:tc>
                  <a:txBody>
                    <a:bodyPr/>
                    <a:lstStyle/>
                    <a:p>
                      <a:pPr marL="0" marR="0" algn="ctr" defTabSz="457200" rtl="0" eaLnBrk="1" latinLnBrk="0" hangingPunct="1">
                        <a:spcBef>
                          <a:spcPts val="0"/>
                        </a:spcBef>
                        <a:spcAft>
                          <a:spcPts val="0"/>
                        </a:spcAft>
                      </a:pPr>
                      <a:r>
                        <a:rPr lang="en-US" sz="1800" kern="1200" dirty="0">
                          <a:solidFill>
                            <a:schemeClr val="dk1"/>
                          </a:solidFill>
                          <a:effectLst/>
                          <a:latin typeface="+mn-lt"/>
                          <a:ea typeface="+mn-ea"/>
                          <a:cs typeface="+mn-cs"/>
                        </a:rPr>
                        <a:t>206C(1H)</a:t>
                      </a:r>
                    </a:p>
                  </a:txBody>
                  <a:tcPr marL="68580" marR="68580" marT="0" marB="0"/>
                </a:tc>
                <a:tc>
                  <a:txBody>
                    <a:bodyPr/>
                    <a:lstStyle/>
                    <a:p>
                      <a:pPr marL="0" marR="0" algn="ctr" defTabSz="457200" rtl="0" eaLnBrk="1" latinLnBrk="0" hangingPunct="1">
                        <a:spcBef>
                          <a:spcPts val="0"/>
                        </a:spcBef>
                        <a:spcAft>
                          <a:spcPts val="0"/>
                        </a:spcAft>
                      </a:pPr>
                      <a:r>
                        <a:rPr lang="en-US" sz="1800" kern="1200" dirty="0" smtClean="0">
                          <a:solidFill>
                            <a:schemeClr val="dk1"/>
                          </a:solidFill>
                          <a:effectLst/>
                          <a:latin typeface="+mn-lt"/>
                          <a:ea typeface="+mn-ea"/>
                          <a:cs typeface="+mn-cs"/>
                        </a:rPr>
                        <a:t>194Q</a:t>
                      </a:r>
                      <a:endParaRPr lang="en-US" sz="1800" kern="1200" dirty="0">
                        <a:solidFill>
                          <a:schemeClr val="dk1"/>
                        </a:solidFill>
                        <a:effectLst/>
                        <a:latin typeface="+mn-lt"/>
                        <a:ea typeface="+mn-ea"/>
                        <a:cs typeface="+mn-cs"/>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194Q &amp;</a:t>
                      </a:r>
                    </a:p>
                    <a:p>
                      <a:pPr marL="0" marR="0" algn="ctr" defTabSz="457200" rtl="0" eaLnBrk="1" latinLnBrk="0" hangingPunct="1">
                        <a:spcBef>
                          <a:spcPts val="0"/>
                        </a:spcBef>
                        <a:spcAft>
                          <a:spcPts val="0"/>
                        </a:spcAft>
                      </a:pPr>
                      <a:r>
                        <a:rPr lang="en-US" sz="1800" kern="1200" dirty="0" smtClean="0">
                          <a:solidFill>
                            <a:schemeClr val="dk1"/>
                          </a:solidFill>
                          <a:effectLst/>
                          <a:latin typeface="+mn-lt"/>
                          <a:ea typeface="+mn-ea"/>
                          <a:cs typeface="+mn-cs"/>
                        </a:rPr>
                        <a:t>206C(1H)</a:t>
                      </a:r>
                      <a:endParaRPr lang="en-US" sz="1800" kern="1200" dirty="0">
                        <a:solidFill>
                          <a:schemeClr val="dk1"/>
                        </a:solidFill>
                        <a:effectLst/>
                        <a:latin typeface="+mn-lt"/>
                        <a:ea typeface="+mn-ea"/>
                        <a:cs typeface="+mn-cs"/>
                      </a:endParaRPr>
                    </a:p>
                  </a:txBody>
                  <a:tcPr marL="68580" marR="68580" marT="0" marB="0"/>
                </a:tc>
              </a:tr>
              <a:tr h="664283">
                <a:tc>
                  <a:txBody>
                    <a:bodyPr/>
                    <a:lstStyle/>
                    <a:p>
                      <a:pPr marL="0" marR="0" algn="just">
                        <a:spcBef>
                          <a:spcPts val="0"/>
                        </a:spcBef>
                        <a:spcAft>
                          <a:spcPts val="0"/>
                        </a:spcAft>
                      </a:pPr>
                      <a:r>
                        <a:rPr lang="en-US" sz="1600" kern="1200" dirty="0">
                          <a:solidFill>
                            <a:schemeClr val="tx2"/>
                          </a:solidFill>
                          <a:latin typeface="+mn-lt"/>
                          <a:ea typeface="+mn-ea"/>
                          <a:cs typeface="+mn-cs"/>
                        </a:rPr>
                        <a:t>Amount On Which T.D.S. to be done</a:t>
                      </a:r>
                    </a:p>
                  </a:txBody>
                  <a:tcPr marL="68580" marR="68580" marT="0"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30 Lakh</a:t>
                      </a:r>
                      <a:endParaRPr lang="en-US" dirty="0" smtClean="0"/>
                    </a:p>
                    <a:p>
                      <a:pPr algn="ctr"/>
                      <a:r>
                        <a:rPr lang="en-US" sz="1800" kern="1200" dirty="0" smtClean="0">
                          <a:solidFill>
                            <a:schemeClr val="dk1"/>
                          </a:solidFill>
                          <a:effectLst/>
                          <a:latin typeface="+mn-lt"/>
                          <a:ea typeface="+mn-ea"/>
                          <a:cs typeface="+mn-cs"/>
                        </a:rPr>
                        <a:t>(80-50)</a:t>
                      </a:r>
                      <a:endParaRPr lang="en-US" dirty="0"/>
                    </a:p>
                  </a:txBody>
                  <a:tcPr/>
                </a:tc>
                <a:tc>
                  <a:txBody>
                    <a:bodyPr/>
                    <a:lstStyle/>
                    <a:p>
                      <a:pPr algn="ctr"/>
                      <a:endParaRPr lang="en-US"/>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30 Lakh</a:t>
                      </a:r>
                      <a:endParaRPr lang="en-US" dirty="0" smtClean="0"/>
                    </a:p>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(80-50)</a:t>
                      </a:r>
                      <a:endParaRPr lang="en-US" dirty="0" smtClean="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10 Lakh</a:t>
                      </a:r>
                      <a:endParaRPr lang="en-US" dirty="0" smtClean="0"/>
                    </a:p>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(60-50)</a:t>
                      </a:r>
                      <a:endParaRPr lang="en-US" dirty="0" smtClean="0"/>
                    </a:p>
                  </a:txBody>
                  <a:tcPr/>
                </a:tc>
              </a:tr>
              <a:tr h="664283">
                <a:tc>
                  <a:txBody>
                    <a:bodyPr/>
                    <a:lstStyle/>
                    <a:p>
                      <a:pPr marL="0" marR="0" algn="just">
                        <a:spcBef>
                          <a:spcPts val="0"/>
                        </a:spcBef>
                        <a:spcAft>
                          <a:spcPts val="0"/>
                        </a:spcAft>
                      </a:pPr>
                      <a:r>
                        <a:rPr lang="en-US" sz="1600" kern="1200" dirty="0">
                          <a:solidFill>
                            <a:schemeClr val="tx2"/>
                          </a:solidFill>
                          <a:latin typeface="+mn-lt"/>
                          <a:ea typeface="+mn-ea"/>
                          <a:cs typeface="+mn-cs"/>
                        </a:rPr>
                        <a:t>Amount On Which T.C.S. to be done</a:t>
                      </a:r>
                    </a:p>
                  </a:txBody>
                  <a:tcPr marL="68580" marR="68580" marT="0" marB="0"/>
                </a:tc>
                <a:tc>
                  <a:txBody>
                    <a:bodyPr/>
                    <a:lstStyle/>
                    <a:p>
                      <a:pPr algn="ct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10 Lakh</a:t>
                      </a:r>
                      <a:endParaRPr lang="en-US" dirty="0" smtClean="0"/>
                    </a:p>
                    <a:p>
                      <a:pPr algn="ctr"/>
                      <a:r>
                        <a:rPr lang="en-US" sz="1800" kern="1200" dirty="0" smtClean="0">
                          <a:solidFill>
                            <a:schemeClr val="dk1"/>
                          </a:solidFill>
                          <a:effectLst/>
                          <a:latin typeface="+mn-lt"/>
                          <a:ea typeface="+mn-ea"/>
                          <a:cs typeface="+mn-cs"/>
                        </a:rPr>
                        <a:t>(60-50)</a:t>
                      </a:r>
                      <a:endParaRPr lang="en-US" dirty="0"/>
                    </a:p>
                  </a:txBody>
                  <a:tcPr/>
                </a:tc>
                <a:tc>
                  <a:txBody>
                    <a:bodyPr/>
                    <a:lstStyle/>
                    <a:p>
                      <a:pPr algn="ct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mn-lt"/>
                          <a:ea typeface="+mn-ea"/>
                          <a:cs typeface="+mn-cs"/>
                        </a:rPr>
                        <a:t>₹ 20 Lakh</a:t>
                      </a:r>
                    </a:p>
                    <a:p>
                      <a:pPr algn="ctr"/>
                      <a:r>
                        <a:rPr lang="en-US" sz="1800" kern="1200" dirty="0" smtClean="0">
                          <a:solidFill>
                            <a:schemeClr val="dk1"/>
                          </a:solidFill>
                          <a:effectLst/>
                          <a:latin typeface="+mn-lt"/>
                          <a:ea typeface="+mn-ea"/>
                          <a:cs typeface="+mn-cs"/>
                        </a:rPr>
                        <a:t> (80-50-10)</a:t>
                      </a:r>
                      <a:endParaRPr lang="en-US" dirty="0"/>
                    </a:p>
                  </a:txBody>
                  <a:tcPr/>
                </a:tc>
              </a:tr>
            </a:tbl>
          </a:graphicData>
        </a:graphic>
      </p:graphicFrame>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21</a:t>
            </a:fld>
            <a:endParaRPr lang="en-US" dirty="0"/>
          </a:p>
        </p:txBody>
      </p:sp>
      <p:sp>
        <p:nvSpPr>
          <p:cNvPr id="5" name="Title 4"/>
          <p:cNvSpPr>
            <a:spLocks noGrp="1"/>
          </p:cNvSpPr>
          <p:nvPr>
            <p:ph type="title"/>
          </p:nvPr>
        </p:nvSpPr>
        <p:spPr>
          <a:xfrm>
            <a:off x="581191" y="649329"/>
            <a:ext cx="11029616" cy="1218108"/>
          </a:xfrm>
        </p:spPr>
        <p:txBody>
          <a:bodyPr>
            <a:normAutofit fontScale="90000"/>
          </a:bodyPr>
          <a:lstStyle/>
          <a:p>
            <a:pPr algn="l"/>
            <a:r>
              <a:rPr lang="en-US" i="1" cap="none" dirty="0" smtClean="0"/>
              <a:t>Section 194Q </a:t>
            </a:r>
            <a:r>
              <a:rPr lang="en-US" i="1" cap="none" dirty="0"/>
              <a:t>&amp; 206 C(1H) ~ Practical Examples </a:t>
            </a:r>
            <a:r>
              <a:rPr lang="en-US" i="1" cap="none" dirty="0" smtClean="0"/>
              <a:t/>
            </a:r>
            <a:br>
              <a:rPr lang="en-US" i="1" cap="none" dirty="0" smtClean="0"/>
            </a:br>
            <a:endParaRPr lang="en-US" dirty="0"/>
          </a:p>
        </p:txBody>
      </p:sp>
    </p:spTree>
    <p:extLst>
      <p:ext uri="{BB962C8B-B14F-4D97-AF65-F5344CB8AC3E}">
        <p14:creationId xmlns:p14="http://schemas.microsoft.com/office/powerpoint/2010/main" val="2611597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AC93C0E1-1796-41B4-AF64-2A823C4C83E8}"/>
              </a:ext>
            </a:extLst>
          </p:cNvPr>
          <p:cNvSpPr>
            <a:spLocks noGrp="1"/>
          </p:cNvSpPr>
          <p:nvPr>
            <p:ph type="title"/>
          </p:nvPr>
        </p:nvSpPr>
        <p:spPr>
          <a:xfrm>
            <a:off x="581193" y="528034"/>
            <a:ext cx="11029616" cy="1326524"/>
          </a:xfrm>
        </p:spPr>
        <p:txBody>
          <a:bodyPr>
            <a:normAutofit/>
          </a:bodyPr>
          <a:lstStyle/>
          <a:p>
            <a:pPr algn="l"/>
            <a:r>
              <a:rPr lang="en-US" sz="2600" i="1" cap="none" dirty="0" smtClean="0"/>
              <a:t>Section 206AB [Applicable w.e.f. July 01, 2021]</a:t>
            </a:r>
            <a:r>
              <a:rPr lang="en-US" cap="none" dirty="0" smtClean="0"/>
              <a:t/>
            </a:r>
            <a:br>
              <a:rPr lang="en-US" cap="none" dirty="0" smtClean="0"/>
            </a:br>
            <a:r>
              <a:rPr lang="en-US" sz="2400" i="1" cap="none" dirty="0" smtClean="0"/>
              <a:t>Special Provision For Deduction Of Tax At Source For Non-filers Of Income-tax Return </a:t>
            </a:r>
            <a:endParaRPr lang="en-US" sz="2400" cap="none" dirty="0"/>
          </a:p>
        </p:txBody>
      </p:sp>
      <p:sp>
        <p:nvSpPr>
          <p:cNvPr id="3" name="Content Placeholder 2" descr="content">
            <a:extLst>
              <a:ext uri="{FF2B5EF4-FFF2-40B4-BE49-F238E27FC236}">
                <a16:creationId xmlns="" xmlns:a16="http://schemas.microsoft.com/office/drawing/2014/main" id="{D5B13C35-702B-4BCE-824F-AAADB30905F6}"/>
              </a:ext>
            </a:extLst>
          </p:cNvPr>
          <p:cNvSpPr>
            <a:spLocks noGrp="1"/>
          </p:cNvSpPr>
          <p:nvPr>
            <p:ph idx="1"/>
          </p:nvPr>
        </p:nvSpPr>
        <p:spPr>
          <a:xfrm>
            <a:off x="548640" y="2286000"/>
            <a:ext cx="10972800" cy="3657600"/>
          </a:xfrm>
        </p:spPr>
        <p:txBody>
          <a:bodyPr>
            <a:normAutofit/>
          </a:bodyPr>
          <a:lstStyle/>
          <a:p>
            <a:pPr marL="342900" indent="-342900" algn="just">
              <a:buSzPct val="100000"/>
              <a:buFont typeface="+mj-lt"/>
              <a:buAutoNum type="arabicParenR"/>
            </a:pPr>
            <a:r>
              <a:rPr lang="en-US" i="1" dirty="0" smtClean="0"/>
              <a:t>Notwithstanding </a:t>
            </a:r>
            <a:r>
              <a:rPr lang="en-US" i="1" dirty="0"/>
              <a:t>anything contained in any other provisions of this Act, where tax is required to be deducted at source under the provisions of Chapter XVIIB, other than sections 192, 192A, 194B, 194BB, 194LBC or 194N on any sum or income or amount paid, or payable or credited, by a person (hereafter referred to as deductee) to a specified person, the tax shall be deducted at the higher of the following rates, namely:— </a:t>
            </a:r>
            <a:endParaRPr lang="en-US" dirty="0"/>
          </a:p>
          <a:p>
            <a:pPr marL="400050" indent="-400050" algn="just">
              <a:buSzPct val="100000"/>
              <a:buFont typeface="+mj-lt"/>
              <a:buAutoNum type="romanLcPeriod"/>
            </a:pPr>
            <a:r>
              <a:rPr lang="en-US" i="1" dirty="0" smtClean="0"/>
              <a:t>at </a:t>
            </a:r>
            <a:r>
              <a:rPr lang="en-US" i="1" dirty="0"/>
              <a:t>twice the rate specified in the relevant provision of the Act; </a:t>
            </a:r>
            <a:r>
              <a:rPr lang="en-US" b="1" i="1" dirty="0"/>
              <a:t>or</a:t>
            </a:r>
            <a:r>
              <a:rPr lang="en-US" i="1" dirty="0"/>
              <a:t> </a:t>
            </a:r>
            <a:endParaRPr lang="en-US" dirty="0"/>
          </a:p>
          <a:p>
            <a:pPr marL="400050" indent="-400050" algn="just">
              <a:buSzPct val="100000"/>
              <a:buFont typeface="+mj-lt"/>
              <a:buAutoNum type="romanLcPeriod"/>
            </a:pPr>
            <a:r>
              <a:rPr lang="en-US" i="1" dirty="0" smtClean="0"/>
              <a:t>at </a:t>
            </a:r>
            <a:r>
              <a:rPr lang="en-US" i="1" dirty="0"/>
              <a:t>twice the rate or rates in force; </a:t>
            </a:r>
            <a:r>
              <a:rPr lang="en-US" b="1" i="1" dirty="0"/>
              <a:t>or </a:t>
            </a:r>
          </a:p>
          <a:p>
            <a:pPr marL="400050" indent="-400050" algn="just">
              <a:buSzPct val="100000"/>
              <a:buFont typeface="+mj-lt"/>
              <a:buAutoNum type="romanLcPeriod"/>
            </a:pPr>
            <a:r>
              <a:rPr lang="en-US" i="1" dirty="0" smtClean="0"/>
              <a:t>at </a:t>
            </a:r>
            <a:r>
              <a:rPr lang="en-US" i="1" dirty="0"/>
              <a:t>the rate of five per </a:t>
            </a:r>
            <a:r>
              <a:rPr lang="en-US" i="1" dirty="0" smtClean="0"/>
              <a:t>cent.</a:t>
            </a:r>
            <a:endParaRPr lang="en-US" dirty="0"/>
          </a:p>
          <a:p>
            <a:pPr marL="342900" indent="-342900" algn="just">
              <a:buSzPct val="100000"/>
              <a:buFont typeface="+mj-lt"/>
              <a:buAutoNum type="arabicParenR" startAt="2"/>
            </a:pPr>
            <a:r>
              <a:rPr lang="en-US" i="1" dirty="0" smtClean="0"/>
              <a:t>If </a:t>
            </a:r>
            <a:r>
              <a:rPr lang="en-US" i="1" dirty="0"/>
              <a:t>the provisions of section 206AA is applicable to a specified person, in addition to the provision of this section, the tax shall be deducted at higher of the two rates provided in this section and in section 206AA. </a:t>
            </a:r>
            <a:endParaRPr lang="en-US" dirty="0"/>
          </a:p>
          <a:p>
            <a:pPr marL="0" indent="0" algn="r">
              <a:buNone/>
            </a:pPr>
            <a:r>
              <a:rPr lang="en-US" dirty="0" smtClean="0"/>
              <a:t>Contd…..</a:t>
            </a:r>
            <a:endParaRPr lang="en-US" dirty="0"/>
          </a:p>
        </p:txBody>
      </p:sp>
      <p:sp>
        <p:nvSpPr>
          <p:cNvPr id="5" name="Footer Placeholder 4"/>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22</a:t>
            </a:fld>
            <a:endParaRPr lang="en-US" noProof="0" dirty="0"/>
          </a:p>
        </p:txBody>
      </p:sp>
    </p:spTree>
    <p:extLst>
      <p:ext uri="{BB962C8B-B14F-4D97-AF65-F5344CB8AC3E}">
        <p14:creationId xmlns:p14="http://schemas.microsoft.com/office/powerpoint/2010/main" val="5665823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AC93C0E1-1796-41B4-AF64-2A823C4C83E8}"/>
              </a:ext>
            </a:extLst>
          </p:cNvPr>
          <p:cNvSpPr>
            <a:spLocks noGrp="1"/>
          </p:cNvSpPr>
          <p:nvPr>
            <p:ph type="title"/>
          </p:nvPr>
        </p:nvSpPr>
        <p:spPr>
          <a:xfrm>
            <a:off x="581193" y="528034"/>
            <a:ext cx="11029616" cy="1326524"/>
          </a:xfrm>
        </p:spPr>
        <p:txBody>
          <a:bodyPr>
            <a:normAutofit/>
          </a:bodyPr>
          <a:lstStyle/>
          <a:p>
            <a:pPr algn="l"/>
            <a:r>
              <a:rPr lang="en-US" sz="2600" i="1" cap="none" dirty="0" smtClean="0"/>
              <a:t>Section 206AB [Applicable w.e.f. July 01, 2021]</a:t>
            </a:r>
            <a:r>
              <a:rPr lang="en-US" cap="none" dirty="0" smtClean="0"/>
              <a:t/>
            </a:r>
            <a:br>
              <a:rPr lang="en-US" cap="none" dirty="0" smtClean="0"/>
            </a:br>
            <a:r>
              <a:rPr lang="en-US" sz="2400" i="1" cap="none" dirty="0" smtClean="0"/>
              <a:t>Special Provision For Deduction Of Tax At Source For Non-filers Of Income-tax Return </a:t>
            </a:r>
            <a:endParaRPr lang="en-US" sz="2400" cap="none" dirty="0"/>
          </a:p>
        </p:txBody>
      </p:sp>
      <p:sp>
        <p:nvSpPr>
          <p:cNvPr id="3" name="Content Placeholder 2" descr="content">
            <a:extLst>
              <a:ext uri="{FF2B5EF4-FFF2-40B4-BE49-F238E27FC236}">
                <a16:creationId xmlns="" xmlns:a16="http://schemas.microsoft.com/office/drawing/2014/main" id="{D5B13C35-702B-4BCE-824F-AAADB30905F6}"/>
              </a:ext>
            </a:extLst>
          </p:cNvPr>
          <p:cNvSpPr>
            <a:spLocks noGrp="1"/>
          </p:cNvSpPr>
          <p:nvPr>
            <p:ph idx="1"/>
          </p:nvPr>
        </p:nvSpPr>
        <p:spPr>
          <a:xfrm>
            <a:off x="548640" y="2286000"/>
            <a:ext cx="10972800" cy="3657600"/>
          </a:xfrm>
        </p:spPr>
        <p:txBody>
          <a:bodyPr>
            <a:noAutofit/>
          </a:bodyPr>
          <a:lstStyle/>
          <a:p>
            <a:pPr marL="342900" indent="-342900" algn="just">
              <a:buSzPct val="100000"/>
              <a:buFont typeface="+mj-lt"/>
              <a:buAutoNum type="arabicParenR" startAt="3"/>
            </a:pPr>
            <a:r>
              <a:rPr lang="en-US" sz="2000" i="1" dirty="0" smtClean="0"/>
              <a:t>For </a:t>
            </a:r>
            <a:r>
              <a:rPr lang="en-US" sz="2000" i="1" dirty="0"/>
              <a:t>the purposes of this section “specified person” means a person who has not filed the returns of income for both of the two assessment years relevant to the two previous years immediately prior to the previous year in which tax is required to be deducted, for which the time limit of filing return of income under sub-section (1) of section 139 has expired; </a:t>
            </a:r>
            <a:r>
              <a:rPr lang="en-US" sz="2000" dirty="0"/>
              <a:t> </a:t>
            </a:r>
            <a:r>
              <a:rPr lang="en-US" sz="2000" i="1" dirty="0" smtClean="0"/>
              <a:t>and the </a:t>
            </a:r>
            <a:r>
              <a:rPr lang="en-US" sz="2000" i="1" dirty="0"/>
              <a:t>aggregate of tax deducted at source and tax collected at source in his case is rupees fifty thousand or more in each of these two previous years: </a:t>
            </a:r>
            <a:endParaRPr lang="en-US" sz="2000" dirty="0"/>
          </a:p>
          <a:p>
            <a:pPr marL="0" indent="0" algn="just">
              <a:buSzPct val="100000"/>
              <a:buNone/>
            </a:pPr>
            <a:r>
              <a:rPr lang="en-US" sz="2000" i="1" dirty="0"/>
              <a:t>	</a:t>
            </a:r>
            <a:r>
              <a:rPr lang="en-US" sz="2000" i="1" dirty="0" smtClean="0"/>
              <a:t>Provided </a:t>
            </a:r>
            <a:r>
              <a:rPr lang="en-US" sz="2000" i="1" dirty="0"/>
              <a:t>that the specified person shall not include a non-resident who does not have a permanent  	</a:t>
            </a:r>
            <a:r>
              <a:rPr lang="en-US" sz="2000" i="1" dirty="0" smtClean="0"/>
              <a:t>establishment </a:t>
            </a:r>
            <a:r>
              <a:rPr lang="en-US" sz="2000" i="1" dirty="0"/>
              <a:t>in India</a:t>
            </a:r>
            <a:r>
              <a:rPr lang="en-US" sz="2000" i="1" dirty="0" smtClean="0"/>
              <a:t>.</a:t>
            </a:r>
          </a:p>
          <a:p>
            <a:pPr marL="0" indent="0" algn="just">
              <a:buSzPct val="100000"/>
              <a:buNone/>
            </a:pPr>
            <a:r>
              <a:rPr lang="en-US" sz="2000" dirty="0" smtClean="0"/>
              <a:t>	Explanation</a:t>
            </a:r>
            <a:r>
              <a:rPr lang="en-US" sz="2000" dirty="0"/>
              <a:t>.––For the purposes of this sub-section, the expression “permanent establishment” </a:t>
            </a:r>
            <a:r>
              <a:rPr lang="en-US" sz="2000" dirty="0" smtClean="0"/>
              <a:t>	includes </a:t>
            </a:r>
            <a:r>
              <a:rPr lang="en-US" sz="2000" dirty="0"/>
              <a:t>a </a:t>
            </a:r>
            <a:r>
              <a:rPr lang="en-US" sz="2000" dirty="0" smtClean="0"/>
              <a:t>fixed </a:t>
            </a:r>
            <a:r>
              <a:rPr lang="en-US" sz="2000" dirty="0"/>
              <a:t>place of business through which the business of the enterprise is wholly or </a:t>
            </a:r>
            <a:r>
              <a:rPr lang="en-US" sz="2000" dirty="0" smtClean="0"/>
              <a:t>	partly carried </a:t>
            </a:r>
            <a:r>
              <a:rPr lang="en-US" sz="2000" dirty="0"/>
              <a:t>on</a:t>
            </a:r>
            <a:r>
              <a:rPr lang="en-US" sz="2000" dirty="0" smtClean="0"/>
              <a:t>.</a:t>
            </a:r>
            <a:endParaRPr lang="en-US" sz="2000" i="1" dirty="0"/>
          </a:p>
        </p:txBody>
      </p:sp>
      <p:sp>
        <p:nvSpPr>
          <p:cNvPr id="5" name="Footer Placeholder 4"/>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23</a:t>
            </a:fld>
            <a:endParaRPr lang="en-US" noProof="0" dirty="0"/>
          </a:p>
        </p:txBody>
      </p:sp>
    </p:spTree>
    <p:extLst>
      <p:ext uri="{BB962C8B-B14F-4D97-AF65-F5344CB8AC3E}">
        <p14:creationId xmlns:p14="http://schemas.microsoft.com/office/powerpoint/2010/main" val="28285379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noProof="0" smtClean="0"/>
              <a:t>Patel Soni Shah &amp; Co</a:t>
            </a:r>
            <a:endParaRPr lang="en-US" noProof="0" dirty="0"/>
          </a:p>
        </p:txBody>
      </p:sp>
      <p:sp>
        <p:nvSpPr>
          <p:cNvPr id="3" name="Slide Number Placeholder 2"/>
          <p:cNvSpPr>
            <a:spLocks noGrp="1"/>
          </p:cNvSpPr>
          <p:nvPr>
            <p:ph type="sldNum" sz="quarter" idx="12"/>
          </p:nvPr>
        </p:nvSpPr>
        <p:spPr/>
        <p:txBody>
          <a:bodyPr/>
          <a:lstStyle/>
          <a:p>
            <a:fld id="{C5C3056E-1632-4A65-A24F-3F10A1450A6E}" type="slidenum">
              <a:rPr lang="en-US" noProof="0" smtClean="0"/>
              <a:pPr/>
              <a:t>24</a:t>
            </a:fld>
            <a:endParaRPr lang="en-US" noProof="0" dirty="0"/>
          </a:p>
        </p:txBody>
      </p:sp>
      <p:sp>
        <p:nvSpPr>
          <p:cNvPr id="4" name="Title 3"/>
          <p:cNvSpPr>
            <a:spLocks noGrp="1"/>
          </p:cNvSpPr>
          <p:nvPr>
            <p:ph type="title"/>
          </p:nvPr>
        </p:nvSpPr>
        <p:spPr/>
        <p:txBody>
          <a:bodyPr/>
          <a:lstStyle/>
          <a:p>
            <a:r>
              <a:rPr lang="en-US" dirty="0" smtClean="0"/>
              <a:t>  </a:t>
            </a:r>
            <a:endParaRPr lang="en-US" dirty="0"/>
          </a:p>
        </p:txBody>
      </p:sp>
      <p:graphicFrame>
        <p:nvGraphicFramePr>
          <p:cNvPr id="5" name="Diagram 4"/>
          <p:cNvGraphicFramePr/>
          <p:nvPr>
            <p:extLst>
              <p:ext uri="{D42A27DB-BD31-4B8C-83A1-F6EECF244321}">
                <p14:modId xmlns:p14="http://schemas.microsoft.com/office/powerpoint/2010/main" val="1585409194"/>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235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C235E8DD-5C4A-4F8C-B7F1-2129DF6BBE4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0033B1F2-F53F-4460-A0EC-6631F3E04EE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0ECBBA8A-63BB-4D1A-BACE-FB5C1D017B6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2E87C333-FC62-455F-A46B-14F267603E4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8640" y="2286000"/>
            <a:ext cx="10972800" cy="3657600"/>
          </a:xfrm>
        </p:spPr>
        <p:txBody>
          <a:bodyPr>
            <a:normAutofit/>
          </a:bodyPr>
          <a:lstStyle/>
          <a:p>
            <a:pPr marL="342900" indent="-342900" algn="just">
              <a:buSzPct val="100000"/>
              <a:buFont typeface="+mj-lt"/>
              <a:buAutoNum type="arabicPeriod"/>
            </a:pPr>
            <a:r>
              <a:rPr lang="en-US" dirty="0" smtClean="0"/>
              <a:t>“Specified </a:t>
            </a:r>
            <a:r>
              <a:rPr lang="en-US" dirty="0"/>
              <a:t>person” defined- both </a:t>
            </a:r>
            <a:r>
              <a:rPr lang="en-US" dirty="0" smtClean="0"/>
              <a:t>conditions </a:t>
            </a:r>
            <a:r>
              <a:rPr lang="en-US" dirty="0"/>
              <a:t>to be </a:t>
            </a:r>
            <a:r>
              <a:rPr lang="en-US" dirty="0" smtClean="0"/>
              <a:t>satisfied --</a:t>
            </a:r>
          </a:p>
          <a:p>
            <a:pPr marL="342900" indent="-342900" algn="just">
              <a:buSzPct val="100000"/>
              <a:buFont typeface="+mj-lt"/>
              <a:buAutoNum type="alphaLcPeriod"/>
            </a:pPr>
            <a:r>
              <a:rPr lang="en-US" dirty="0" smtClean="0"/>
              <a:t>A </a:t>
            </a:r>
            <a:r>
              <a:rPr lang="en-US" dirty="0"/>
              <a:t>person who has not filed the returns of income for both of the two assessment years relevant to the two previous years immediately prior to the previous year in which tax is required to be deducted, for which the time limit of filing return of income under sub-section (1) of section 139 has expired; </a:t>
            </a:r>
            <a:r>
              <a:rPr lang="en-US" dirty="0" smtClean="0"/>
              <a:t>And</a:t>
            </a:r>
            <a:endParaRPr lang="en-US" dirty="0"/>
          </a:p>
          <a:p>
            <a:pPr marL="342900" indent="-342900" algn="just">
              <a:buSzPct val="100000"/>
              <a:buFont typeface="+mj-lt"/>
              <a:buAutoNum type="alphaLcPeriod"/>
            </a:pPr>
            <a:r>
              <a:rPr lang="en-US" dirty="0" smtClean="0"/>
              <a:t>The </a:t>
            </a:r>
            <a:r>
              <a:rPr lang="en-US" dirty="0"/>
              <a:t>aggregate of </a:t>
            </a:r>
            <a:r>
              <a:rPr lang="en-US" dirty="0" smtClean="0"/>
              <a:t>T.D.S. </a:t>
            </a:r>
            <a:r>
              <a:rPr lang="en-US" dirty="0"/>
              <a:t>and </a:t>
            </a:r>
            <a:r>
              <a:rPr lang="en-US" dirty="0" smtClean="0"/>
              <a:t>T.C.S. </a:t>
            </a:r>
            <a:r>
              <a:rPr lang="en-US" dirty="0"/>
              <a:t>in his case is </a:t>
            </a:r>
            <a:r>
              <a:rPr lang="en-US" dirty="0" smtClean="0"/>
              <a:t>₹ 50,000</a:t>
            </a:r>
            <a:r>
              <a:rPr lang="en-US" dirty="0"/>
              <a:t>/- or more in each of these two previous years</a:t>
            </a:r>
            <a:r>
              <a:rPr lang="en-US" dirty="0" smtClean="0"/>
              <a:t>.</a:t>
            </a:r>
          </a:p>
          <a:p>
            <a:pPr marL="285750" lvl="1" indent="-285750" algn="just">
              <a:buSzPct val="100000"/>
              <a:buFont typeface="Wingdings" panose="05000000000000000000" pitchFamily="2" charset="2"/>
              <a:buChar char="q"/>
            </a:pPr>
            <a:r>
              <a:rPr lang="en-US" b="1" u="sng" dirty="0"/>
              <a:t>Note:</a:t>
            </a:r>
            <a:r>
              <a:rPr lang="en-US" dirty="0"/>
              <a:t> </a:t>
            </a:r>
            <a:r>
              <a:rPr lang="en-US" sz="1800" dirty="0"/>
              <a:t>S</a:t>
            </a:r>
            <a:r>
              <a:rPr lang="en-US" sz="1800" dirty="0" smtClean="0"/>
              <a:t>pecified </a:t>
            </a:r>
            <a:r>
              <a:rPr lang="en-US" sz="1800" dirty="0"/>
              <a:t>person shall not include a non-resident who does not have a permanent establishment in India</a:t>
            </a:r>
            <a:r>
              <a:rPr lang="en-US" sz="1800" dirty="0" smtClean="0"/>
              <a:t>.</a:t>
            </a:r>
            <a:endParaRPr lang="en-US" sz="1800" dirty="0"/>
          </a:p>
        </p:txBody>
      </p:sp>
      <p:sp>
        <p:nvSpPr>
          <p:cNvPr id="3" name="Footer Placeholder 2"/>
          <p:cNvSpPr>
            <a:spLocks noGrp="1"/>
          </p:cNvSpPr>
          <p:nvPr>
            <p:ph type="ftr" sz="quarter" idx="11"/>
          </p:nvPr>
        </p:nvSpPr>
        <p:spPr/>
        <p:txBody>
          <a:bodyPr/>
          <a:lstStyle/>
          <a:p>
            <a:r>
              <a:rPr lang="en-US" dirty="0"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25</a:t>
            </a:fld>
            <a:endParaRPr lang="en-US" dirty="0"/>
          </a:p>
        </p:txBody>
      </p:sp>
      <p:sp>
        <p:nvSpPr>
          <p:cNvPr id="5" name="Title 4"/>
          <p:cNvSpPr>
            <a:spLocks noGrp="1"/>
          </p:cNvSpPr>
          <p:nvPr>
            <p:ph type="title"/>
          </p:nvPr>
        </p:nvSpPr>
        <p:spPr>
          <a:xfrm>
            <a:off x="581193" y="729657"/>
            <a:ext cx="11029616" cy="1137779"/>
          </a:xfrm>
        </p:spPr>
        <p:txBody>
          <a:bodyPr>
            <a:normAutofit/>
          </a:bodyPr>
          <a:lstStyle/>
          <a:p>
            <a:pPr algn="l"/>
            <a:r>
              <a:rPr lang="en-US" i="1" cap="none" dirty="0" smtClean="0"/>
              <a:t>Section 206AB ~ </a:t>
            </a:r>
            <a:r>
              <a:rPr lang="en-US" cap="none" dirty="0" smtClean="0"/>
              <a:t>K</a:t>
            </a:r>
            <a:r>
              <a:rPr lang="en-US" i="1" cap="none" dirty="0" smtClean="0"/>
              <a:t>ey Points to Consider</a:t>
            </a:r>
            <a:endParaRPr lang="en-US" dirty="0"/>
          </a:p>
        </p:txBody>
      </p:sp>
    </p:spTree>
    <p:extLst>
      <p:ext uri="{BB962C8B-B14F-4D97-AF65-F5344CB8AC3E}">
        <p14:creationId xmlns:p14="http://schemas.microsoft.com/office/powerpoint/2010/main" val="1011226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8640" y="2286000"/>
            <a:ext cx="10972800" cy="3657600"/>
          </a:xfrm>
        </p:spPr>
        <p:txBody>
          <a:bodyPr>
            <a:normAutofit/>
          </a:bodyPr>
          <a:lstStyle/>
          <a:p>
            <a:pPr marL="342900" indent="-342900" algn="just">
              <a:buSzPct val="100000"/>
              <a:buFont typeface="+mj-lt"/>
              <a:buAutoNum type="arabicPeriod" startAt="2"/>
            </a:pPr>
            <a:r>
              <a:rPr lang="en-US" dirty="0" smtClean="0"/>
              <a:t>Section </a:t>
            </a:r>
            <a:r>
              <a:rPr lang="en-US" dirty="0"/>
              <a:t>206AB Not applicable if </a:t>
            </a:r>
            <a:r>
              <a:rPr lang="en-US" dirty="0" smtClean="0"/>
              <a:t>T.D.S. </a:t>
            </a:r>
            <a:r>
              <a:rPr lang="en-US" dirty="0"/>
              <a:t>is deductible </a:t>
            </a:r>
            <a:r>
              <a:rPr lang="en-US" dirty="0" smtClean="0"/>
              <a:t>–</a:t>
            </a:r>
          </a:p>
          <a:p>
            <a:pPr marL="342900" indent="-342900" algn="just">
              <a:buSzPct val="100000"/>
              <a:buFont typeface="+mj-lt"/>
              <a:buAutoNum type="alphaLcPeriod"/>
            </a:pPr>
            <a:r>
              <a:rPr lang="en-US" sz="1800" dirty="0" smtClean="0"/>
              <a:t>U/s. </a:t>
            </a:r>
            <a:r>
              <a:rPr lang="en-US" sz="1800" dirty="0"/>
              <a:t>192- </a:t>
            </a:r>
            <a:r>
              <a:rPr lang="en-US" sz="1800" dirty="0" smtClean="0"/>
              <a:t>Salary</a:t>
            </a:r>
          </a:p>
          <a:p>
            <a:pPr marL="342900" indent="-342900" algn="just">
              <a:buSzPct val="100000"/>
              <a:buFont typeface="+mj-lt"/>
              <a:buAutoNum type="alphaLcPeriod"/>
            </a:pPr>
            <a:r>
              <a:rPr lang="en-US" sz="1800" dirty="0" smtClean="0"/>
              <a:t>U/s. </a:t>
            </a:r>
            <a:r>
              <a:rPr lang="en-US" sz="1800" dirty="0"/>
              <a:t>192A- Payment of premature accumulated (PF) balance due to an </a:t>
            </a:r>
            <a:r>
              <a:rPr lang="en-US" sz="1800" dirty="0" smtClean="0"/>
              <a:t>employee</a:t>
            </a:r>
          </a:p>
          <a:p>
            <a:pPr marL="342900" indent="-342900" algn="just">
              <a:buSzPct val="100000"/>
              <a:buFont typeface="+mj-lt"/>
              <a:buAutoNum type="alphaLcPeriod"/>
            </a:pPr>
            <a:r>
              <a:rPr lang="en-US" sz="1800" dirty="0" smtClean="0"/>
              <a:t>U/s. </a:t>
            </a:r>
            <a:r>
              <a:rPr lang="en-US" sz="1800" dirty="0"/>
              <a:t>194B- Winnings from lottery or crossword </a:t>
            </a:r>
            <a:r>
              <a:rPr lang="en-US" sz="1800" dirty="0" smtClean="0"/>
              <a:t>puzzle</a:t>
            </a:r>
          </a:p>
          <a:p>
            <a:pPr marL="342900" indent="-342900" algn="just">
              <a:buSzPct val="100000"/>
              <a:buFont typeface="+mj-lt"/>
              <a:buAutoNum type="alphaLcPeriod"/>
            </a:pPr>
            <a:r>
              <a:rPr lang="en-US" sz="1800" dirty="0" smtClean="0"/>
              <a:t>U/s. </a:t>
            </a:r>
            <a:r>
              <a:rPr lang="en-US" sz="1800" dirty="0"/>
              <a:t>194BB- Winning from horse </a:t>
            </a:r>
            <a:r>
              <a:rPr lang="en-US" sz="1800" dirty="0" smtClean="0"/>
              <a:t>race</a:t>
            </a:r>
          </a:p>
          <a:p>
            <a:pPr marL="342900" indent="-342900" algn="just">
              <a:buSzPct val="100000"/>
              <a:buFont typeface="+mj-lt"/>
              <a:buAutoNum type="alphaLcPeriod"/>
            </a:pPr>
            <a:r>
              <a:rPr lang="en-US" sz="1800" dirty="0" smtClean="0"/>
              <a:t>U/s. </a:t>
            </a:r>
            <a:r>
              <a:rPr lang="en-US" sz="1800" dirty="0"/>
              <a:t>194LBC- Income against investment in the securitization </a:t>
            </a:r>
            <a:r>
              <a:rPr lang="en-US" sz="1800" dirty="0" smtClean="0"/>
              <a:t>trust.</a:t>
            </a:r>
          </a:p>
          <a:p>
            <a:pPr marL="342900" indent="-342900" algn="just">
              <a:buSzPct val="100000"/>
              <a:buFont typeface="+mj-lt"/>
              <a:buAutoNum type="alphaLcPeriod"/>
            </a:pPr>
            <a:r>
              <a:rPr lang="en-US" sz="1800" dirty="0" smtClean="0"/>
              <a:t>U/s. 194N- </a:t>
            </a:r>
            <a:r>
              <a:rPr lang="en-US" sz="1800" dirty="0"/>
              <a:t>Payments of certain amount/ amounts in cash</a:t>
            </a:r>
          </a:p>
        </p:txBody>
      </p:sp>
      <p:sp>
        <p:nvSpPr>
          <p:cNvPr id="3" name="Footer Placeholder 2"/>
          <p:cNvSpPr>
            <a:spLocks noGrp="1"/>
          </p:cNvSpPr>
          <p:nvPr>
            <p:ph type="ftr" sz="quarter" idx="11"/>
          </p:nvPr>
        </p:nvSpPr>
        <p:spPr/>
        <p:txBody>
          <a:bodyPr/>
          <a:lstStyle/>
          <a:p>
            <a:r>
              <a:rPr lang="en-US" dirty="0"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26</a:t>
            </a:fld>
            <a:endParaRPr lang="en-US" dirty="0"/>
          </a:p>
        </p:txBody>
      </p:sp>
      <p:sp>
        <p:nvSpPr>
          <p:cNvPr id="5" name="Title 4"/>
          <p:cNvSpPr>
            <a:spLocks noGrp="1"/>
          </p:cNvSpPr>
          <p:nvPr>
            <p:ph type="title"/>
          </p:nvPr>
        </p:nvSpPr>
        <p:spPr>
          <a:xfrm>
            <a:off x="581193" y="729657"/>
            <a:ext cx="11029616" cy="1137779"/>
          </a:xfrm>
        </p:spPr>
        <p:txBody>
          <a:bodyPr>
            <a:normAutofit/>
          </a:bodyPr>
          <a:lstStyle/>
          <a:p>
            <a:pPr algn="l"/>
            <a:r>
              <a:rPr lang="en-US" i="1" cap="none" dirty="0" smtClean="0"/>
              <a:t>Section 206AB ~ </a:t>
            </a:r>
            <a:r>
              <a:rPr lang="en-US" cap="none" dirty="0" smtClean="0"/>
              <a:t>K</a:t>
            </a:r>
            <a:r>
              <a:rPr lang="en-US" i="1" cap="none" dirty="0" smtClean="0"/>
              <a:t>ey Points to Consider</a:t>
            </a:r>
            <a:endParaRPr lang="en-US" dirty="0"/>
          </a:p>
        </p:txBody>
      </p:sp>
    </p:spTree>
    <p:extLst>
      <p:ext uri="{BB962C8B-B14F-4D97-AF65-F5344CB8AC3E}">
        <p14:creationId xmlns:p14="http://schemas.microsoft.com/office/powerpoint/2010/main" val="3357614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8640" y="2286000"/>
            <a:ext cx="10972800" cy="3657600"/>
          </a:xfrm>
        </p:spPr>
        <p:txBody>
          <a:bodyPr>
            <a:normAutofit/>
          </a:bodyPr>
          <a:lstStyle/>
          <a:p>
            <a:pPr marL="342900" indent="-342900" algn="just">
              <a:buSzPct val="100000"/>
              <a:buFont typeface="+mj-lt"/>
              <a:buAutoNum type="arabicPeriod" startAt="3"/>
            </a:pPr>
            <a:r>
              <a:rPr lang="en-US" dirty="0"/>
              <a:t>If </a:t>
            </a:r>
            <a:r>
              <a:rPr lang="en-US" dirty="0" smtClean="0"/>
              <a:t>T.D.S. </a:t>
            </a:r>
            <a:r>
              <a:rPr lang="en-US" dirty="0"/>
              <a:t>(other than under 5 specified sections) is required to be made on any payments made (including payable or credited) to a specified person, the tax shall be deducted at higher of the following </a:t>
            </a:r>
            <a:r>
              <a:rPr lang="en-US" dirty="0" smtClean="0"/>
              <a:t>rates-</a:t>
            </a:r>
          </a:p>
          <a:p>
            <a:pPr marL="666900" lvl="1" indent="-342900" algn="just">
              <a:buSzPct val="100000"/>
              <a:buFont typeface="+mj-lt"/>
              <a:buAutoNum type="alphaLcPeriod"/>
            </a:pPr>
            <a:r>
              <a:rPr lang="en-US" sz="1800" dirty="0" smtClean="0"/>
              <a:t>at </a:t>
            </a:r>
            <a:r>
              <a:rPr lang="en-US" sz="1800" dirty="0"/>
              <a:t>twice the rate specified in the relevant provision of the Act; </a:t>
            </a:r>
            <a:r>
              <a:rPr lang="en-US" sz="1800" dirty="0" smtClean="0"/>
              <a:t>or</a:t>
            </a:r>
          </a:p>
          <a:p>
            <a:pPr marL="666900" lvl="1" indent="-342900" algn="just">
              <a:buSzPct val="100000"/>
              <a:buFont typeface="+mj-lt"/>
              <a:buAutoNum type="alphaLcPeriod"/>
            </a:pPr>
            <a:r>
              <a:rPr lang="en-US" sz="1800" dirty="0" smtClean="0"/>
              <a:t>at </a:t>
            </a:r>
            <a:r>
              <a:rPr lang="en-US" sz="1800" dirty="0"/>
              <a:t>twice the rate or rates in force; </a:t>
            </a:r>
            <a:r>
              <a:rPr lang="en-US" sz="1800" dirty="0" smtClean="0"/>
              <a:t>or</a:t>
            </a:r>
          </a:p>
          <a:p>
            <a:pPr marL="666900" lvl="1" indent="-342900" algn="just">
              <a:buSzPct val="100000"/>
              <a:buFont typeface="+mj-lt"/>
              <a:buAutoNum type="alphaLcPeriod"/>
            </a:pPr>
            <a:r>
              <a:rPr lang="en-US" sz="1800" dirty="0" smtClean="0"/>
              <a:t>at </a:t>
            </a:r>
            <a:r>
              <a:rPr lang="en-US" sz="1800" dirty="0"/>
              <a:t>the rate of five per </a:t>
            </a:r>
            <a:r>
              <a:rPr lang="en-US" sz="1800" dirty="0" smtClean="0"/>
              <a:t>cent</a:t>
            </a:r>
          </a:p>
          <a:p>
            <a:pPr marL="342900" lvl="0" indent="-342900" algn="just">
              <a:buSzPct val="100000"/>
              <a:buFont typeface="+mj-lt"/>
              <a:buAutoNum type="arabicPeriod" startAt="4"/>
            </a:pPr>
            <a:r>
              <a:rPr lang="en-US" dirty="0"/>
              <a:t>In case the specified person fails to furnish his PAN to the deductor (Section 206AA), and </a:t>
            </a:r>
            <a:r>
              <a:rPr lang="en-US" dirty="0" smtClean="0"/>
              <a:t>Section </a:t>
            </a:r>
            <a:r>
              <a:rPr lang="en-US" dirty="0"/>
              <a:t>206AB is also applicable, the tax shall be deducted at higher of the two rates provided in </a:t>
            </a:r>
            <a:r>
              <a:rPr lang="en-US" dirty="0" smtClean="0"/>
              <a:t>Section </a:t>
            </a:r>
            <a:r>
              <a:rPr lang="en-US" dirty="0"/>
              <a:t>206AB and in Section 206AA</a:t>
            </a:r>
            <a:r>
              <a:rPr lang="en-US" dirty="0" smtClean="0"/>
              <a:t>.</a:t>
            </a:r>
            <a:endParaRPr lang="en-US" dirty="0"/>
          </a:p>
        </p:txBody>
      </p:sp>
      <p:sp>
        <p:nvSpPr>
          <p:cNvPr id="3" name="Footer Placeholder 2"/>
          <p:cNvSpPr>
            <a:spLocks noGrp="1"/>
          </p:cNvSpPr>
          <p:nvPr>
            <p:ph type="ftr" sz="quarter" idx="11"/>
          </p:nvPr>
        </p:nvSpPr>
        <p:spPr/>
        <p:txBody>
          <a:bodyPr/>
          <a:lstStyle/>
          <a:p>
            <a:r>
              <a:rPr lang="en-US" dirty="0"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27</a:t>
            </a:fld>
            <a:endParaRPr lang="en-US" dirty="0"/>
          </a:p>
        </p:txBody>
      </p:sp>
      <p:sp>
        <p:nvSpPr>
          <p:cNvPr id="5" name="Title 4"/>
          <p:cNvSpPr>
            <a:spLocks noGrp="1"/>
          </p:cNvSpPr>
          <p:nvPr>
            <p:ph type="title"/>
          </p:nvPr>
        </p:nvSpPr>
        <p:spPr>
          <a:xfrm>
            <a:off x="581193" y="729657"/>
            <a:ext cx="11029616" cy="1137779"/>
          </a:xfrm>
        </p:spPr>
        <p:txBody>
          <a:bodyPr>
            <a:normAutofit/>
          </a:bodyPr>
          <a:lstStyle/>
          <a:p>
            <a:pPr algn="l"/>
            <a:r>
              <a:rPr lang="en-US" i="1" cap="none" dirty="0" smtClean="0"/>
              <a:t>Section 206AB ~ </a:t>
            </a:r>
            <a:r>
              <a:rPr lang="en-US" cap="none" dirty="0" smtClean="0"/>
              <a:t>K</a:t>
            </a:r>
            <a:r>
              <a:rPr lang="en-US" i="1" cap="none" dirty="0" smtClean="0"/>
              <a:t>ey Points to Consider</a:t>
            </a:r>
            <a:endParaRPr lang="en-US" dirty="0"/>
          </a:p>
        </p:txBody>
      </p:sp>
    </p:spTree>
    <p:extLst>
      <p:ext uri="{BB962C8B-B14F-4D97-AF65-F5344CB8AC3E}">
        <p14:creationId xmlns:p14="http://schemas.microsoft.com/office/powerpoint/2010/main" val="3688513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8640" y="2286000"/>
            <a:ext cx="10972800" cy="3657600"/>
          </a:xfrm>
        </p:spPr>
        <p:txBody>
          <a:bodyPr>
            <a:normAutofit/>
          </a:bodyPr>
          <a:lstStyle/>
          <a:p>
            <a:pPr marL="0" indent="0" algn="just">
              <a:buNone/>
            </a:pPr>
            <a:r>
              <a:rPr lang="en-US" b="1" u="sng" dirty="0" smtClean="0"/>
              <a:t>Example 1:</a:t>
            </a:r>
            <a:r>
              <a:rPr lang="en-US" dirty="0" smtClean="0"/>
              <a:t>-</a:t>
            </a:r>
          </a:p>
          <a:p>
            <a:pPr algn="just">
              <a:buSzPct val="100000"/>
              <a:buFont typeface="Wingdings" panose="05000000000000000000" pitchFamily="2" charset="2"/>
              <a:buChar char="v"/>
            </a:pPr>
            <a:r>
              <a:rPr lang="en-US" dirty="0" smtClean="0"/>
              <a:t>“A </a:t>
            </a:r>
            <a:r>
              <a:rPr lang="en-US" dirty="0"/>
              <a:t>&amp; Co.” purchases goods worth </a:t>
            </a:r>
            <a:r>
              <a:rPr lang="en-US" dirty="0" smtClean="0"/>
              <a:t>₹ </a:t>
            </a:r>
            <a:r>
              <a:rPr lang="en-US" dirty="0"/>
              <a:t>80 </a:t>
            </a:r>
            <a:r>
              <a:rPr lang="en-US" dirty="0" smtClean="0"/>
              <a:t>lakh </a:t>
            </a:r>
            <a:r>
              <a:rPr lang="en-US" dirty="0"/>
              <a:t>in July 2021 from “B &amp; Co.”. </a:t>
            </a:r>
            <a:endParaRPr lang="en-US" dirty="0" smtClean="0"/>
          </a:p>
          <a:p>
            <a:pPr algn="just">
              <a:buSzPct val="100000"/>
              <a:buFont typeface="Wingdings" panose="05000000000000000000" pitchFamily="2" charset="2"/>
              <a:buChar char="v"/>
            </a:pPr>
            <a:r>
              <a:rPr lang="en-US" dirty="0" smtClean="0"/>
              <a:t>“B </a:t>
            </a:r>
            <a:r>
              <a:rPr lang="en-US" dirty="0"/>
              <a:t>&amp; Co.” have not filed return of income for both the F.Y. 2018-19 and F.Y. 2019-20 relevant to A.Y. 2019-20 and A.Y. 2020-21 respectfully </a:t>
            </a:r>
            <a:r>
              <a:rPr lang="en-US" dirty="0" smtClean="0"/>
              <a:t>and</a:t>
            </a:r>
          </a:p>
          <a:p>
            <a:pPr algn="just">
              <a:buFont typeface="Wingdings" panose="05000000000000000000" pitchFamily="2" charset="2"/>
              <a:buChar char="ü"/>
            </a:pPr>
            <a:r>
              <a:rPr lang="en-US" dirty="0" smtClean="0"/>
              <a:t>T.D.S</a:t>
            </a:r>
            <a:r>
              <a:rPr lang="en-US" dirty="0"/>
              <a:t>. and T.C.S. for both F.Y. 2018-19 and F.Y. 2019-20 is exceeding </a:t>
            </a:r>
            <a:r>
              <a:rPr lang="en-US" dirty="0" smtClean="0"/>
              <a:t>₹ </a:t>
            </a:r>
            <a:r>
              <a:rPr lang="en-US" dirty="0"/>
              <a:t>50,000 than </a:t>
            </a:r>
          </a:p>
          <a:p>
            <a:pPr algn="just">
              <a:buFont typeface="Wingdings" panose="05000000000000000000" pitchFamily="2" charset="2"/>
              <a:buChar char="ü"/>
            </a:pPr>
            <a:r>
              <a:rPr lang="en-US" dirty="0" smtClean="0"/>
              <a:t>T.D.S</a:t>
            </a:r>
            <a:r>
              <a:rPr lang="en-US" dirty="0"/>
              <a:t>. U/s. 194Q shall be done at </a:t>
            </a:r>
            <a:r>
              <a:rPr lang="en-US" b="1" dirty="0"/>
              <a:t>5.00 % </a:t>
            </a:r>
            <a:r>
              <a:rPr lang="en-US" dirty="0"/>
              <a:t>instead of 0.1 % </a:t>
            </a:r>
            <a:endParaRPr lang="en-US" dirty="0" smtClean="0"/>
          </a:p>
          <a:p>
            <a:pPr marL="285750" lvl="1" indent="-285750" algn="just">
              <a:buSzPct val="100000"/>
              <a:buFont typeface="Wingdings" panose="05000000000000000000" pitchFamily="2" charset="2"/>
              <a:buChar char="q"/>
            </a:pPr>
            <a:r>
              <a:rPr lang="en-US" b="1" u="sng" dirty="0" smtClean="0"/>
              <a:t>Note:-</a:t>
            </a:r>
            <a:r>
              <a:rPr lang="en-US" b="1" dirty="0" smtClean="0"/>
              <a:t> We </a:t>
            </a:r>
            <a:r>
              <a:rPr lang="en-US" b="1" dirty="0"/>
              <a:t>need to consider the expired 139(1) of exactly two previous years on the date of deduction. As we </a:t>
            </a:r>
            <a:r>
              <a:rPr lang="en-US" b="1" dirty="0" smtClean="0"/>
              <a:t>have taken July </a:t>
            </a:r>
            <a:r>
              <a:rPr lang="en-US" b="1" dirty="0"/>
              <a:t>2021 in above example we will consider exactly two previous years. All the four conditions are cumulative.</a:t>
            </a:r>
          </a:p>
          <a:p>
            <a:pPr marL="0" indent="0" algn="just">
              <a:buNone/>
            </a:pPr>
            <a:endParaRPr lang="en-US" dirty="0" smtClean="0"/>
          </a:p>
        </p:txBody>
      </p:sp>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28</a:t>
            </a:fld>
            <a:endParaRPr lang="en-US" dirty="0"/>
          </a:p>
        </p:txBody>
      </p:sp>
      <p:sp>
        <p:nvSpPr>
          <p:cNvPr id="5" name="Title 4"/>
          <p:cNvSpPr>
            <a:spLocks noGrp="1"/>
          </p:cNvSpPr>
          <p:nvPr>
            <p:ph type="title"/>
          </p:nvPr>
        </p:nvSpPr>
        <p:spPr>
          <a:xfrm>
            <a:off x="581191" y="649329"/>
            <a:ext cx="11029616" cy="1218108"/>
          </a:xfrm>
        </p:spPr>
        <p:txBody>
          <a:bodyPr>
            <a:normAutofit/>
          </a:bodyPr>
          <a:lstStyle/>
          <a:p>
            <a:pPr algn="l"/>
            <a:r>
              <a:rPr lang="en-US" i="1" cap="none" dirty="0" smtClean="0"/>
              <a:t>Section 206AB </a:t>
            </a:r>
            <a:r>
              <a:rPr lang="en-US" i="1" cap="none" dirty="0"/>
              <a:t>~ Practical Examples </a:t>
            </a:r>
            <a:endParaRPr lang="en-US" dirty="0"/>
          </a:p>
        </p:txBody>
      </p:sp>
    </p:spTree>
    <p:extLst>
      <p:ext uri="{BB962C8B-B14F-4D97-AF65-F5344CB8AC3E}">
        <p14:creationId xmlns:p14="http://schemas.microsoft.com/office/powerpoint/2010/main" val="2806947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AC93C0E1-1796-41B4-AF64-2A823C4C83E8}"/>
              </a:ext>
            </a:extLst>
          </p:cNvPr>
          <p:cNvSpPr>
            <a:spLocks noGrp="1"/>
          </p:cNvSpPr>
          <p:nvPr>
            <p:ph type="title"/>
          </p:nvPr>
        </p:nvSpPr>
        <p:spPr>
          <a:xfrm>
            <a:off x="581193" y="528034"/>
            <a:ext cx="11029616" cy="1326524"/>
          </a:xfrm>
        </p:spPr>
        <p:txBody>
          <a:bodyPr>
            <a:normAutofit/>
          </a:bodyPr>
          <a:lstStyle/>
          <a:p>
            <a:pPr algn="l"/>
            <a:r>
              <a:rPr lang="en-US" sz="2600" i="1" cap="none" dirty="0" smtClean="0"/>
              <a:t>Section 206CCA [Applicable w.e.f. July 01, 2021]</a:t>
            </a:r>
            <a:r>
              <a:rPr lang="en-US" cap="none" dirty="0" smtClean="0"/>
              <a:t/>
            </a:r>
            <a:br>
              <a:rPr lang="en-US" cap="none" dirty="0" smtClean="0"/>
            </a:br>
            <a:r>
              <a:rPr lang="en-US" sz="2400" i="1" cap="none" dirty="0"/>
              <a:t>Special provision for collection of tax at source for non-filers of income-tax return</a:t>
            </a:r>
          </a:p>
        </p:txBody>
      </p:sp>
      <p:sp>
        <p:nvSpPr>
          <p:cNvPr id="3" name="Content Placeholder 2" descr="content">
            <a:extLst>
              <a:ext uri="{FF2B5EF4-FFF2-40B4-BE49-F238E27FC236}">
                <a16:creationId xmlns="" xmlns:a16="http://schemas.microsoft.com/office/drawing/2014/main" id="{D5B13C35-702B-4BCE-824F-AAADB30905F6}"/>
              </a:ext>
            </a:extLst>
          </p:cNvPr>
          <p:cNvSpPr>
            <a:spLocks noGrp="1"/>
          </p:cNvSpPr>
          <p:nvPr>
            <p:ph idx="1"/>
          </p:nvPr>
        </p:nvSpPr>
        <p:spPr>
          <a:xfrm>
            <a:off x="548640" y="2286000"/>
            <a:ext cx="10972800" cy="3657600"/>
          </a:xfrm>
        </p:spPr>
        <p:txBody>
          <a:bodyPr>
            <a:normAutofit fontScale="92500" lnSpcReduction="10000"/>
          </a:bodyPr>
          <a:lstStyle/>
          <a:p>
            <a:pPr marL="342900" lvl="0" indent="-342900" algn="just">
              <a:buSzPct val="100000"/>
              <a:buFont typeface="+mj-lt"/>
              <a:buAutoNum type="arabicPeriod"/>
            </a:pPr>
            <a:r>
              <a:rPr lang="en-US" i="1" dirty="0"/>
              <a:t>Notwithstanding anything contained in any other provisions of this Act, where tax is required to be collected at source under the provisions of Chapter XVII-BB, on any sum or amount received by a person (hereafter referred to as collectee) from a specified person, the tax shall be collected at the higher of the following two rates, namely</a:t>
            </a:r>
            <a:r>
              <a:rPr lang="en-US" i="1" dirty="0" smtClean="0"/>
              <a:t>:–</a:t>
            </a:r>
          </a:p>
          <a:p>
            <a:pPr marL="400050" lvl="0" indent="-400050" algn="just">
              <a:buSzPct val="100000"/>
              <a:buFont typeface="+mj-lt"/>
              <a:buAutoNum type="romanLcPeriod"/>
            </a:pPr>
            <a:r>
              <a:rPr lang="en-US" i="1" dirty="0" smtClean="0"/>
              <a:t>at </a:t>
            </a:r>
            <a:r>
              <a:rPr lang="en-US" i="1" dirty="0"/>
              <a:t>twice the rate specified in the relevant provision of the Act; or </a:t>
            </a:r>
            <a:endParaRPr lang="en-US" i="1" dirty="0" smtClean="0"/>
          </a:p>
          <a:p>
            <a:pPr marL="400050" lvl="0" indent="-400050" algn="just">
              <a:buSzPct val="100000"/>
              <a:buFont typeface="+mj-lt"/>
              <a:buAutoNum type="romanLcPeriod"/>
            </a:pPr>
            <a:r>
              <a:rPr lang="en-US" i="1" dirty="0" smtClean="0"/>
              <a:t>at </a:t>
            </a:r>
            <a:r>
              <a:rPr lang="en-US" i="1" dirty="0"/>
              <a:t>the rate of five per cent. </a:t>
            </a:r>
            <a:endParaRPr lang="en-US" dirty="0"/>
          </a:p>
          <a:p>
            <a:pPr marL="342900" lvl="0" indent="-342900" algn="just">
              <a:buSzPct val="100000"/>
              <a:buFont typeface="+mj-lt"/>
              <a:buAutoNum type="arabicPeriod" startAt="2"/>
            </a:pPr>
            <a:r>
              <a:rPr lang="en-US" i="1" dirty="0"/>
              <a:t>If the provisions of section 206CC is applicable to a specified person, in addition to the provisions of this section, the tax shall be collected at higher of the two rates provided in this section and in section 206CC</a:t>
            </a:r>
            <a:r>
              <a:rPr lang="en-US" i="1" dirty="0" smtClean="0"/>
              <a:t>.</a:t>
            </a:r>
          </a:p>
          <a:p>
            <a:pPr marL="342900" indent="-342900" algn="just">
              <a:buSzPct val="100000"/>
              <a:buFont typeface="+mj-lt"/>
              <a:buAutoNum type="arabicPeriod" startAt="2"/>
            </a:pPr>
            <a:r>
              <a:rPr lang="en-US" i="1" dirty="0"/>
              <a:t>For the purposes of this section “specified person” means a person who has not filed the returns of income for both of the two assessment years relevant to the two previous years immediately prior to the previous year in which tax is required to be collected, for which the time limit of filing return of income under sub-section (1) of section 139 has expired; and the aggregate of tax</a:t>
            </a:r>
            <a:r>
              <a:rPr lang="en-US" dirty="0"/>
              <a:t> </a:t>
            </a:r>
            <a:r>
              <a:rPr lang="en-US" i="1" dirty="0"/>
              <a:t>deducted at source and tax collected at source in his case is rupees fifty thousand or more in each of these two previous years: Provided that the specified person shall not include a non-resident who does not have a permanent establishment in India</a:t>
            </a:r>
            <a:r>
              <a:rPr lang="en-US" i="1" dirty="0" smtClean="0"/>
              <a:t>.</a:t>
            </a:r>
            <a:endParaRPr lang="en-US" dirty="0"/>
          </a:p>
        </p:txBody>
      </p:sp>
      <p:sp>
        <p:nvSpPr>
          <p:cNvPr id="5" name="Footer Placeholder 4"/>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29</a:t>
            </a:fld>
            <a:endParaRPr lang="en-US" noProof="0" dirty="0"/>
          </a:p>
        </p:txBody>
      </p:sp>
    </p:spTree>
    <p:extLst>
      <p:ext uri="{BB962C8B-B14F-4D97-AF65-F5344CB8AC3E}">
        <p14:creationId xmlns:p14="http://schemas.microsoft.com/office/powerpoint/2010/main" val="40631351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noProof="0" smtClean="0"/>
              <a:t>Patel Soni Shah &amp; Co</a:t>
            </a:r>
            <a:endParaRPr lang="en-US" noProof="0" dirty="0"/>
          </a:p>
        </p:txBody>
      </p:sp>
      <p:sp>
        <p:nvSpPr>
          <p:cNvPr id="3" name="Slide Number Placeholder 2"/>
          <p:cNvSpPr>
            <a:spLocks noGrp="1"/>
          </p:cNvSpPr>
          <p:nvPr>
            <p:ph type="sldNum" sz="quarter" idx="12"/>
          </p:nvPr>
        </p:nvSpPr>
        <p:spPr/>
        <p:txBody>
          <a:bodyPr/>
          <a:lstStyle/>
          <a:p>
            <a:fld id="{C5C3056E-1632-4A65-A24F-3F10A1450A6E}" type="slidenum">
              <a:rPr lang="en-US" noProof="0" smtClean="0"/>
              <a:pPr/>
              <a:t>30</a:t>
            </a:fld>
            <a:endParaRPr lang="en-US" noProof="0" dirty="0"/>
          </a:p>
        </p:txBody>
      </p:sp>
      <p:sp>
        <p:nvSpPr>
          <p:cNvPr id="4" name="Title 3"/>
          <p:cNvSpPr>
            <a:spLocks noGrp="1"/>
          </p:cNvSpPr>
          <p:nvPr>
            <p:ph type="title"/>
          </p:nvPr>
        </p:nvSpPr>
        <p:spPr/>
        <p:txBody>
          <a:bodyPr/>
          <a:lstStyle/>
          <a:p>
            <a:r>
              <a:rPr lang="en-US" dirty="0" smtClean="0"/>
              <a:t>  </a:t>
            </a:r>
            <a:endParaRPr lang="en-US" dirty="0"/>
          </a:p>
        </p:txBody>
      </p:sp>
      <p:graphicFrame>
        <p:nvGraphicFramePr>
          <p:cNvPr id="5" name="Diagram 4"/>
          <p:cNvGraphicFramePr/>
          <p:nvPr>
            <p:extLst>
              <p:ext uri="{D42A27DB-BD31-4B8C-83A1-F6EECF244321}">
                <p14:modId xmlns:p14="http://schemas.microsoft.com/office/powerpoint/2010/main" val="104909055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6406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C235E8DD-5C4A-4F8C-B7F1-2129DF6BBE4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0033B1F2-F53F-4460-A0EC-6631F3E04EE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0ECBBA8A-63BB-4D1A-BACE-FB5C1D017B6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2E87C333-FC62-455F-A46B-14F267603E4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8640" y="2286000"/>
            <a:ext cx="10972800" cy="3566160"/>
          </a:xfrm>
        </p:spPr>
        <p:txBody>
          <a:bodyPr>
            <a:normAutofit lnSpcReduction="10000"/>
          </a:bodyPr>
          <a:lstStyle/>
          <a:p>
            <a:pPr marL="342900" indent="-342900" algn="just">
              <a:buSzPct val="100000"/>
              <a:buFont typeface="+mj-lt"/>
              <a:buAutoNum type="arabicPeriod"/>
            </a:pPr>
            <a:r>
              <a:rPr lang="en-US" dirty="0" smtClean="0"/>
              <a:t>“</a:t>
            </a:r>
            <a:r>
              <a:rPr lang="en-US" dirty="0"/>
              <a:t>Specified person” </a:t>
            </a:r>
            <a:r>
              <a:rPr lang="en-US" dirty="0" smtClean="0"/>
              <a:t>defined </a:t>
            </a:r>
            <a:r>
              <a:rPr lang="en-US" dirty="0"/>
              <a:t>both condition to be </a:t>
            </a:r>
            <a:r>
              <a:rPr lang="en-US" dirty="0" smtClean="0"/>
              <a:t>satisfied --</a:t>
            </a:r>
          </a:p>
          <a:p>
            <a:pPr marL="342900" indent="-342900" algn="just">
              <a:buSzPct val="100000"/>
              <a:buFont typeface="+mj-lt"/>
              <a:buAutoNum type="alphaLcPeriod"/>
            </a:pPr>
            <a:r>
              <a:rPr lang="en-US" dirty="0" smtClean="0"/>
              <a:t>A </a:t>
            </a:r>
            <a:r>
              <a:rPr lang="en-US" dirty="0"/>
              <a:t>person who has not filed the returns of income for both of the two assessment years relevant to the two previous years immediately prior to the previous year in which tax is required to be </a:t>
            </a:r>
            <a:r>
              <a:rPr lang="en-US" dirty="0" smtClean="0"/>
              <a:t>collected, </a:t>
            </a:r>
            <a:r>
              <a:rPr lang="en-US" dirty="0"/>
              <a:t>for which the time limit of filing return of income under sub-section (1) of section 139 has expired; </a:t>
            </a:r>
            <a:r>
              <a:rPr lang="en-US" dirty="0" smtClean="0"/>
              <a:t> and</a:t>
            </a:r>
            <a:endParaRPr lang="en-US" dirty="0"/>
          </a:p>
          <a:p>
            <a:pPr marL="342900" indent="-342900" algn="just">
              <a:buSzPct val="100000"/>
              <a:buFont typeface="+mj-lt"/>
              <a:buAutoNum type="alphaLcPeriod"/>
            </a:pPr>
            <a:r>
              <a:rPr lang="en-US" dirty="0" smtClean="0"/>
              <a:t>The </a:t>
            </a:r>
            <a:r>
              <a:rPr lang="en-US" dirty="0"/>
              <a:t>aggregate of </a:t>
            </a:r>
            <a:r>
              <a:rPr lang="en-US" dirty="0" smtClean="0"/>
              <a:t>T.D.S. </a:t>
            </a:r>
            <a:r>
              <a:rPr lang="en-US" dirty="0"/>
              <a:t>and </a:t>
            </a:r>
            <a:r>
              <a:rPr lang="en-US" dirty="0" smtClean="0"/>
              <a:t>T.C.S. </a:t>
            </a:r>
            <a:r>
              <a:rPr lang="en-US" dirty="0"/>
              <a:t>in </a:t>
            </a:r>
            <a:r>
              <a:rPr lang="en-US" dirty="0" smtClean="0"/>
              <a:t>this </a:t>
            </a:r>
            <a:r>
              <a:rPr lang="en-US" dirty="0"/>
              <a:t>case is ₹ </a:t>
            </a:r>
            <a:r>
              <a:rPr lang="en-US" dirty="0" smtClean="0"/>
              <a:t>50,000</a:t>
            </a:r>
            <a:r>
              <a:rPr lang="en-US" dirty="0"/>
              <a:t>/- or more in each of these two previous years.</a:t>
            </a:r>
          </a:p>
          <a:p>
            <a:pPr marL="0" indent="0" algn="just">
              <a:buNone/>
            </a:pPr>
            <a:r>
              <a:rPr lang="en-US" b="1" u="sng" dirty="0" smtClean="0"/>
              <a:t>Note</a:t>
            </a:r>
            <a:r>
              <a:rPr lang="en-US" b="1" dirty="0"/>
              <a:t>: specified person shall not include a non-resident who does not have a permanent establishment in India.</a:t>
            </a:r>
          </a:p>
          <a:p>
            <a:pPr marL="342900" indent="-342900" algn="just">
              <a:buSzPct val="100000"/>
              <a:buFont typeface="+mj-lt"/>
              <a:buAutoNum type="arabicPeriod" startAt="2"/>
            </a:pPr>
            <a:r>
              <a:rPr lang="en-US" dirty="0" smtClean="0"/>
              <a:t>If T.C.S. is </a:t>
            </a:r>
            <a:r>
              <a:rPr lang="en-US" dirty="0"/>
              <a:t>required to be collected from specified person, the tax shall be </a:t>
            </a:r>
            <a:r>
              <a:rPr lang="en-US" dirty="0" smtClean="0"/>
              <a:t>collected </a:t>
            </a:r>
            <a:r>
              <a:rPr lang="en-US" dirty="0" smtClean="0"/>
              <a:t>at </a:t>
            </a:r>
            <a:r>
              <a:rPr lang="en-US" dirty="0"/>
              <a:t>higher of the following rates-</a:t>
            </a:r>
          </a:p>
          <a:p>
            <a:pPr marL="342900" indent="-342900" algn="just">
              <a:buSzPct val="100000"/>
              <a:buFont typeface="+mj-lt"/>
              <a:buAutoNum type="alphaLcPeriod"/>
            </a:pPr>
            <a:r>
              <a:rPr lang="en-US" dirty="0" smtClean="0"/>
              <a:t>at </a:t>
            </a:r>
            <a:r>
              <a:rPr lang="en-US" dirty="0"/>
              <a:t>twice the rate specified in the relevant provision of the Act; </a:t>
            </a:r>
            <a:endParaRPr lang="en-US" dirty="0" smtClean="0"/>
          </a:p>
          <a:p>
            <a:pPr marL="342900" indent="-342900" algn="just">
              <a:buSzPct val="100000"/>
              <a:buFont typeface="+mj-lt"/>
              <a:buAutoNum type="alphaLcPeriod"/>
            </a:pPr>
            <a:r>
              <a:rPr lang="en-US" dirty="0" smtClean="0"/>
              <a:t>at </a:t>
            </a:r>
            <a:r>
              <a:rPr lang="en-US" dirty="0"/>
              <a:t>the rate of five per </a:t>
            </a:r>
            <a:r>
              <a:rPr lang="en-US" dirty="0" smtClean="0"/>
              <a:t>cent</a:t>
            </a:r>
            <a:endParaRPr lang="en-US" dirty="0"/>
          </a:p>
        </p:txBody>
      </p:sp>
      <p:sp>
        <p:nvSpPr>
          <p:cNvPr id="3" name="Footer Placeholder 2"/>
          <p:cNvSpPr>
            <a:spLocks noGrp="1"/>
          </p:cNvSpPr>
          <p:nvPr>
            <p:ph type="ftr" sz="quarter" idx="11"/>
          </p:nvPr>
        </p:nvSpPr>
        <p:spPr/>
        <p:txBody>
          <a:bodyPr/>
          <a:lstStyle/>
          <a:p>
            <a:r>
              <a:rPr lang="en-US" dirty="0"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31</a:t>
            </a:fld>
            <a:endParaRPr lang="en-US" dirty="0"/>
          </a:p>
        </p:txBody>
      </p:sp>
      <p:sp>
        <p:nvSpPr>
          <p:cNvPr id="5" name="Title 4"/>
          <p:cNvSpPr>
            <a:spLocks noGrp="1"/>
          </p:cNvSpPr>
          <p:nvPr>
            <p:ph type="title"/>
          </p:nvPr>
        </p:nvSpPr>
        <p:spPr>
          <a:xfrm>
            <a:off x="436098" y="596647"/>
            <a:ext cx="11324493" cy="1270789"/>
          </a:xfrm>
        </p:spPr>
        <p:txBody>
          <a:bodyPr>
            <a:normAutofit/>
          </a:bodyPr>
          <a:lstStyle/>
          <a:p>
            <a:pPr algn="l"/>
            <a:r>
              <a:rPr lang="en-US" i="1" cap="none" dirty="0" smtClean="0"/>
              <a:t>Section 206CCA ~ </a:t>
            </a:r>
            <a:r>
              <a:rPr lang="en-US" cap="none" dirty="0" smtClean="0"/>
              <a:t>K</a:t>
            </a:r>
            <a:r>
              <a:rPr lang="en-US" i="1" cap="none" dirty="0" smtClean="0"/>
              <a:t>ey Points to Consider</a:t>
            </a:r>
            <a:endParaRPr lang="en-US" dirty="0"/>
          </a:p>
        </p:txBody>
      </p:sp>
    </p:spTree>
    <p:extLst>
      <p:ext uri="{BB962C8B-B14F-4D97-AF65-F5344CB8AC3E}">
        <p14:creationId xmlns:p14="http://schemas.microsoft.com/office/powerpoint/2010/main" val="2800874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8640" y="2286000"/>
            <a:ext cx="10972800" cy="3566160"/>
          </a:xfrm>
        </p:spPr>
        <p:txBody>
          <a:bodyPr>
            <a:normAutofit/>
          </a:bodyPr>
          <a:lstStyle/>
          <a:p>
            <a:pPr marL="342900" lvl="0" indent="-342900" algn="just">
              <a:buSzPct val="100000"/>
              <a:buFont typeface="+mj-lt"/>
              <a:buAutoNum type="arabicPeriod" startAt="3"/>
            </a:pPr>
            <a:r>
              <a:rPr lang="en-US" dirty="0"/>
              <a:t>In case the specified person fails to furnish his PAN to the </a:t>
            </a:r>
            <a:r>
              <a:rPr lang="en-US" dirty="0" smtClean="0"/>
              <a:t>collector (</a:t>
            </a:r>
            <a:r>
              <a:rPr lang="en-US" dirty="0"/>
              <a:t>Section 206CC), and </a:t>
            </a:r>
            <a:r>
              <a:rPr lang="en-US" dirty="0" smtClean="0"/>
              <a:t>Section </a:t>
            </a:r>
            <a:r>
              <a:rPr lang="en-US" dirty="0"/>
              <a:t>206CCA is also applicable, the tax shall be collected at higher of the two rates provided in </a:t>
            </a:r>
            <a:r>
              <a:rPr lang="en-US" dirty="0" smtClean="0"/>
              <a:t>Section </a:t>
            </a:r>
            <a:r>
              <a:rPr lang="en-US" dirty="0"/>
              <a:t>206CCA and in Section 206CC.</a:t>
            </a:r>
          </a:p>
        </p:txBody>
      </p:sp>
      <p:sp>
        <p:nvSpPr>
          <p:cNvPr id="3" name="Footer Placeholder 2"/>
          <p:cNvSpPr>
            <a:spLocks noGrp="1"/>
          </p:cNvSpPr>
          <p:nvPr>
            <p:ph type="ftr" sz="quarter" idx="11"/>
          </p:nvPr>
        </p:nvSpPr>
        <p:spPr/>
        <p:txBody>
          <a:bodyPr/>
          <a:lstStyle/>
          <a:p>
            <a:r>
              <a:rPr lang="en-US" dirty="0"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32</a:t>
            </a:fld>
            <a:endParaRPr lang="en-US" dirty="0"/>
          </a:p>
        </p:txBody>
      </p:sp>
      <p:sp>
        <p:nvSpPr>
          <p:cNvPr id="5" name="Title 4"/>
          <p:cNvSpPr>
            <a:spLocks noGrp="1"/>
          </p:cNvSpPr>
          <p:nvPr>
            <p:ph type="title"/>
          </p:nvPr>
        </p:nvSpPr>
        <p:spPr>
          <a:xfrm>
            <a:off x="436098" y="596647"/>
            <a:ext cx="11324493" cy="1270789"/>
          </a:xfrm>
        </p:spPr>
        <p:txBody>
          <a:bodyPr>
            <a:normAutofit/>
          </a:bodyPr>
          <a:lstStyle/>
          <a:p>
            <a:pPr algn="l"/>
            <a:r>
              <a:rPr lang="en-US" i="1" cap="none" dirty="0" smtClean="0"/>
              <a:t>Section 206CCA ~ </a:t>
            </a:r>
            <a:r>
              <a:rPr lang="en-US" cap="none" dirty="0" smtClean="0"/>
              <a:t>K</a:t>
            </a:r>
            <a:r>
              <a:rPr lang="en-US" i="1" cap="none" dirty="0" smtClean="0"/>
              <a:t>ey Points to Consider</a:t>
            </a:r>
            <a:endParaRPr lang="en-US" dirty="0"/>
          </a:p>
        </p:txBody>
      </p:sp>
    </p:spTree>
    <p:extLst>
      <p:ext uri="{BB962C8B-B14F-4D97-AF65-F5344CB8AC3E}">
        <p14:creationId xmlns:p14="http://schemas.microsoft.com/office/powerpoint/2010/main" val="4063508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8640" y="2286000"/>
            <a:ext cx="10972800" cy="3657600"/>
          </a:xfrm>
        </p:spPr>
        <p:txBody>
          <a:bodyPr>
            <a:normAutofit/>
          </a:bodyPr>
          <a:lstStyle/>
          <a:p>
            <a:pPr marL="0" indent="0" algn="just">
              <a:buNone/>
            </a:pPr>
            <a:r>
              <a:rPr lang="en-US" b="1" u="sng" dirty="0" smtClean="0"/>
              <a:t>Example 1:</a:t>
            </a:r>
            <a:r>
              <a:rPr lang="en-US" dirty="0" smtClean="0"/>
              <a:t>-</a:t>
            </a:r>
          </a:p>
          <a:p>
            <a:pPr algn="just">
              <a:buSzPct val="100000"/>
              <a:buFont typeface="Wingdings" panose="05000000000000000000" pitchFamily="2" charset="2"/>
              <a:buChar char="v"/>
            </a:pPr>
            <a:r>
              <a:rPr lang="en-US" dirty="0"/>
              <a:t>“A &amp; Co</a:t>
            </a:r>
            <a:r>
              <a:rPr lang="en-US" dirty="0" smtClean="0"/>
              <a:t>.” the purchaser has </a:t>
            </a:r>
            <a:r>
              <a:rPr lang="en-US" dirty="0"/>
              <a:t>paid </a:t>
            </a:r>
            <a:r>
              <a:rPr lang="en-US" dirty="0" smtClean="0"/>
              <a:t>₹ </a:t>
            </a:r>
            <a:r>
              <a:rPr lang="en-US" dirty="0"/>
              <a:t>80 </a:t>
            </a:r>
            <a:r>
              <a:rPr lang="en-US" dirty="0" smtClean="0"/>
              <a:t>lakh </a:t>
            </a:r>
            <a:r>
              <a:rPr lang="en-US" dirty="0"/>
              <a:t>in July 2021 to “B &amp; Co.” </a:t>
            </a:r>
            <a:r>
              <a:rPr lang="en-US" dirty="0" smtClean="0"/>
              <a:t>the seller towards </a:t>
            </a:r>
            <a:r>
              <a:rPr lang="en-US" dirty="0"/>
              <a:t>consideration of goods purchased. </a:t>
            </a:r>
            <a:endParaRPr lang="en-US" dirty="0" smtClean="0"/>
          </a:p>
          <a:p>
            <a:pPr algn="just">
              <a:buFont typeface="Wingdings" panose="05000000000000000000" pitchFamily="2" charset="2"/>
              <a:buChar char="ü"/>
            </a:pPr>
            <a:r>
              <a:rPr lang="en-US" dirty="0" smtClean="0"/>
              <a:t>“</a:t>
            </a:r>
            <a:r>
              <a:rPr lang="en-US" dirty="0"/>
              <a:t>A &amp; Co.” have not filed return of income for both the F.Y. 2018-19 and F.Y. 2019-20 relevant to A.Y. 2019-20 and A.Y. 2020-21 respectfully and T.D.S. and T.C.S. for both F.Y. 2018-19 and F.Y. 2019-20 is exceeding </a:t>
            </a:r>
            <a:r>
              <a:rPr lang="en-US" dirty="0" smtClean="0"/>
              <a:t>₹ </a:t>
            </a:r>
            <a:r>
              <a:rPr lang="en-US" dirty="0"/>
              <a:t>50,000 than </a:t>
            </a:r>
            <a:endParaRPr lang="en-US" dirty="0" smtClean="0"/>
          </a:p>
          <a:p>
            <a:pPr algn="just">
              <a:buFont typeface="Wingdings" panose="05000000000000000000" pitchFamily="2" charset="2"/>
              <a:buChar char="ü"/>
            </a:pPr>
            <a:r>
              <a:rPr lang="en-US" dirty="0" smtClean="0"/>
              <a:t>T.D.S</a:t>
            </a:r>
            <a:r>
              <a:rPr lang="en-US" dirty="0"/>
              <a:t>. U/s. 194Q shall be done at 5.00 % instead of 0.1 % </a:t>
            </a:r>
          </a:p>
          <a:p>
            <a:pPr marL="285750" lvl="1" indent="-285750" algn="just">
              <a:buSzPct val="100000"/>
              <a:buFont typeface="Wingdings" panose="05000000000000000000" pitchFamily="2" charset="2"/>
              <a:buChar char="q"/>
            </a:pPr>
            <a:r>
              <a:rPr lang="en-US" b="1" u="sng" dirty="0" smtClean="0"/>
              <a:t>Note</a:t>
            </a:r>
            <a:r>
              <a:rPr lang="en-US" b="1" u="sng" dirty="0"/>
              <a:t>:-</a:t>
            </a:r>
            <a:r>
              <a:rPr lang="en-US" b="1" dirty="0"/>
              <a:t> We need to consider the expired 139(1) of exactly two previous years on the date of </a:t>
            </a:r>
            <a:r>
              <a:rPr lang="en-US" b="1" dirty="0" smtClean="0"/>
              <a:t>collection. </a:t>
            </a:r>
            <a:r>
              <a:rPr lang="en-US" b="1" dirty="0"/>
              <a:t>As we have taken July 2021 in above example we will consider exactly two previous years. All the four conditions are cumulative.</a:t>
            </a:r>
          </a:p>
        </p:txBody>
      </p:sp>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33</a:t>
            </a:fld>
            <a:endParaRPr lang="en-US" dirty="0"/>
          </a:p>
        </p:txBody>
      </p:sp>
      <p:sp>
        <p:nvSpPr>
          <p:cNvPr id="5" name="Title 4"/>
          <p:cNvSpPr>
            <a:spLocks noGrp="1"/>
          </p:cNvSpPr>
          <p:nvPr>
            <p:ph type="title"/>
          </p:nvPr>
        </p:nvSpPr>
        <p:spPr>
          <a:xfrm>
            <a:off x="581191" y="649329"/>
            <a:ext cx="11029616" cy="1218108"/>
          </a:xfrm>
        </p:spPr>
        <p:txBody>
          <a:bodyPr>
            <a:normAutofit/>
          </a:bodyPr>
          <a:lstStyle/>
          <a:p>
            <a:pPr algn="l"/>
            <a:r>
              <a:rPr lang="en-US" i="1" cap="none" dirty="0" smtClean="0"/>
              <a:t>Section 206CCA ~ Practical Examples</a:t>
            </a:r>
            <a:endParaRPr lang="en-US" dirty="0"/>
          </a:p>
        </p:txBody>
      </p:sp>
    </p:spTree>
    <p:extLst>
      <p:ext uri="{BB962C8B-B14F-4D97-AF65-F5344CB8AC3E}">
        <p14:creationId xmlns:p14="http://schemas.microsoft.com/office/powerpoint/2010/main" val="1316422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524E7AA8-036D-4F28-96BA-A52B66A33BD9}"/>
              </a:ext>
            </a:extLst>
          </p:cNvPr>
          <p:cNvSpPr>
            <a:spLocks noGrp="1"/>
          </p:cNvSpPr>
          <p:nvPr>
            <p:ph type="title"/>
          </p:nvPr>
        </p:nvSpPr>
        <p:spPr/>
        <p:txBody>
          <a:bodyPr>
            <a:normAutofit fontScale="90000"/>
          </a:bodyPr>
          <a:lstStyle/>
          <a:p>
            <a:pPr algn="l"/>
            <a:r>
              <a:rPr lang="en-US" i="1" cap="none" dirty="0" smtClean="0"/>
              <a:t>Section</a:t>
            </a:r>
            <a:r>
              <a:rPr lang="en-US" i="1" dirty="0" smtClean="0"/>
              <a:t> </a:t>
            </a:r>
            <a:r>
              <a:rPr lang="en-US" i="1" dirty="0"/>
              <a:t>206AB </a:t>
            </a:r>
            <a:r>
              <a:rPr lang="en-US" i="1" dirty="0" smtClean="0"/>
              <a:t>&amp; </a:t>
            </a:r>
            <a:r>
              <a:rPr lang="en-US" i="1" cap="none" dirty="0" smtClean="0"/>
              <a:t>Section</a:t>
            </a:r>
            <a:r>
              <a:rPr lang="en-US" i="1" dirty="0" smtClean="0"/>
              <a:t> </a:t>
            </a:r>
            <a:r>
              <a:rPr lang="en-US" i="1" dirty="0"/>
              <a:t>206CCA </a:t>
            </a:r>
            <a:r>
              <a:rPr lang="en-US" i="1" cap="none" dirty="0"/>
              <a:t>~ Practical Examples </a:t>
            </a:r>
          </a:p>
        </p:txBody>
      </p:sp>
      <p:sp>
        <p:nvSpPr>
          <p:cNvPr id="3" name="Content Placeholder 2" descr="content">
            <a:extLst>
              <a:ext uri="{FF2B5EF4-FFF2-40B4-BE49-F238E27FC236}">
                <a16:creationId xmlns="" xmlns:a16="http://schemas.microsoft.com/office/drawing/2014/main" id="{46EBE25F-EA7E-41D8-8362-014D6953C631}"/>
              </a:ext>
            </a:extLst>
          </p:cNvPr>
          <p:cNvSpPr>
            <a:spLocks noGrp="1"/>
          </p:cNvSpPr>
          <p:nvPr>
            <p:ph idx="1"/>
          </p:nvPr>
        </p:nvSpPr>
        <p:spPr>
          <a:xfrm>
            <a:off x="548640" y="2286000"/>
            <a:ext cx="10972800" cy="3657600"/>
          </a:xfrm>
        </p:spPr>
        <p:txBody>
          <a:bodyPr>
            <a:normAutofit lnSpcReduction="10000"/>
          </a:bodyPr>
          <a:lstStyle/>
          <a:p>
            <a:pPr marL="0" indent="0" algn="just">
              <a:buNone/>
            </a:pPr>
            <a:r>
              <a:rPr lang="en-US" b="1" u="sng" dirty="0"/>
              <a:t>Example 1:</a:t>
            </a:r>
            <a:r>
              <a:rPr lang="en-US" dirty="0"/>
              <a:t>-</a:t>
            </a:r>
          </a:p>
          <a:p>
            <a:pPr algn="just">
              <a:buSzPct val="100000"/>
              <a:buFont typeface="Wingdings" panose="05000000000000000000" pitchFamily="2" charset="2"/>
              <a:buChar char="v"/>
            </a:pPr>
            <a:r>
              <a:rPr lang="en-US" dirty="0" smtClean="0"/>
              <a:t>Date </a:t>
            </a:r>
            <a:r>
              <a:rPr lang="en-US" dirty="0"/>
              <a:t>on which </a:t>
            </a:r>
            <a:r>
              <a:rPr lang="en-US" dirty="0" smtClean="0"/>
              <a:t>T.D.S. / T.C.S. </a:t>
            </a:r>
            <a:r>
              <a:rPr lang="en-US" dirty="0"/>
              <a:t>liability arises is </a:t>
            </a:r>
            <a:r>
              <a:rPr lang="en-US" b="1" dirty="0"/>
              <a:t>01/08/2021. </a:t>
            </a:r>
          </a:p>
          <a:p>
            <a:pPr algn="just">
              <a:buSzPct val="100000"/>
              <a:buFont typeface="Wingdings" panose="05000000000000000000" pitchFamily="2" charset="2"/>
              <a:buChar char="v"/>
            </a:pPr>
            <a:r>
              <a:rPr lang="en-US" dirty="0" smtClean="0"/>
              <a:t>Preceding </a:t>
            </a:r>
            <a:r>
              <a:rPr lang="en-US" dirty="0"/>
              <a:t>two years where due date for filing return of income is expired will </a:t>
            </a:r>
            <a:r>
              <a:rPr lang="en-US" dirty="0" smtClean="0"/>
              <a:t>be:-</a:t>
            </a:r>
          </a:p>
          <a:p>
            <a:pPr lvl="1" algn="just">
              <a:buSzPct val="100000"/>
              <a:buFont typeface="Wingdings" panose="05000000000000000000" pitchFamily="2" charset="2"/>
              <a:buChar char="ü"/>
            </a:pPr>
            <a:r>
              <a:rPr lang="en-US" sz="1800" dirty="0" smtClean="0"/>
              <a:t>F.Y. 2019-20 and F.Y. 2018-19</a:t>
            </a:r>
            <a:endParaRPr lang="en-US" sz="1800" dirty="0"/>
          </a:p>
          <a:p>
            <a:pPr algn="just">
              <a:buSzPct val="100000"/>
              <a:buFont typeface="Wingdings" panose="05000000000000000000" pitchFamily="2" charset="2"/>
              <a:buChar char="v"/>
            </a:pPr>
            <a:r>
              <a:rPr lang="en-US" dirty="0"/>
              <a:t>Whether Return </a:t>
            </a:r>
            <a:r>
              <a:rPr lang="en-US" dirty="0" smtClean="0"/>
              <a:t>Filed?</a:t>
            </a:r>
          </a:p>
          <a:p>
            <a:pPr marL="576000" lvl="2" algn="just">
              <a:buSzPct val="100000"/>
              <a:buFont typeface="Wingdings" panose="05000000000000000000" pitchFamily="2" charset="2"/>
              <a:buChar char="ü"/>
            </a:pPr>
            <a:r>
              <a:rPr lang="en-US" sz="1800" dirty="0" smtClean="0"/>
              <a:t>F.Y. 2019-20 – </a:t>
            </a:r>
            <a:r>
              <a:rPr lang="en-US" sz="1800" b="1" dirty="0" smtClean="0"/>
              <a:t>Yes </a:t>
            </a:r>
            <a:r>
              <a:rPr lang="en-US" sz="1800" dirty="0" smtClean="0"/>
              <a:t>and F.Y</a:t>
            </a:r>
            <a:r>
              <a:rPr lang="en-US" sz="1800" dirty="0"/>
              <a:t>. </a:t>
            </a:r>
            <a:r>
              <a:rPr lang="en-US" sz="1800" dirty="0" smtClean="0"/>
              <a:t>2018-19 – </a:t>
            </a:r>
            <a:r>
              <a:rPr lang="en-US" sz="1800" b="1" dirty="0"/>
              <a:t>No</a:t>
            </a:r>
          </a:p>
          <a:p>
            <a:pPr marL="285750" lvl="1" indent="-285750" algn="just">
              <a:buFont typeface="Wingdings" panose="05000000000000000000" pitchFamily="2" charset="2"/>
              <a:buChar char="Ø"/>
            </a:pPr>
            <a:r>
              <a:rPr lang="en-US" sz="1800" dirty="0" smtClean="0"/>
              <a:t>Neither Section 206AB / 206CCA </a:t>
            </a:r>
            <a:r>
              <a:rPr lang="en-US" sz="1800" dirty="0"/>
              <a:t>will </a:t>
            </a:r>
            <a:r>
              <a:rPr lang="en-US" sz="1800" dirty="0" smtClean="0"/>
              <a:t>be </a:t>
            </a:r>
            <a:r>
              <a:rPr lang="en-US" sz="1800" dirty="0"/>
              <a:t>applicable as such </a:t>
            </a:r>
            <a:r>
              <a:rPr lang="en-US" sz="1800" dirty="0" smtClean="0"/>
              <a:t>deductee or collectee </a:t>
            </a:r>
            <a:r>
              <a:rPr lang="en-US" sz="1800" dirty="0"/>
              <a:t>is not specified person because they have filed return in one such previous year. </a:t>
            </a:r>
            <a:endParaRPr lang="en-US" sz="1800" dirty="0" smtClean="0"/>
          </a:p>
          <a:p>
            <a:pPr marL="285750" lvl="1" indent="-285750" algn="just">
              <a:buFont typeface="Wingdings" panose="05000000000000000000" pitchFamily="2" charset="2"/>
              <a:buChar char="Ø"/>
            </a:pPr>
            <a:r>
              <a:rPr lang="en-US" sz="1800" dirty="0"/>
              <a:t>Section 206AB </a:t>
            </a:r>
            <a:r>
              <a:rPr lang="en-US" sz="1800" dirty="0" smtClean="0"/>
              <a:t>/ 206CCA </a:t>
            </a:r>
            <a:r>
              <a:rPr lang="en-US" sz="1800" dirty="0"/>
              <a:t>is applicable only if return is not filed in both the preceding previous years for which due date has expired</a:t>
            </a:r>
            <a:r>
              <a:rPr lang="en-US" sz="1800" dirty="0" smtClean="0"/>
              <a:t>.</a:t>
            </a:r>
            <a:endParaRPr lang="en-US" sz="1800" dirty="0"/>
          </a:p>
        </p:txBody>
      </p:sp>
      <p:sp>
        <p:nvSpPr>
          <p:cNvPr id="4" name="Footer Placeholder 3"/>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34</a:t>
            </a:fld>
            <a:endParaRPr lang="en-US" noProof="0" dirty="0"/>
          </a:p>
        </p:txBody>
      </p:sp>
    </p:spTree>
    <p:extLst>
      <p:ext uri="{BB962C8B-B14F-4D97-AF65-F5344CB8AC3E}">
        <p14:creationId xmlns:p14="http://schemas.microsoft.com/office/powerpoint/2010/main" val="2931083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524E7AA8-036D-4F28-96BA-A52B66A33BD9}"/>
              </a:ext>
            </a:extLst>
          </p:cNvPr>
          <p:cNvSpPr>
            <a:spLocks noGrp="1"/>
          </p:cNvSpPr>
          <p:nvPr>
            <p:ph type="title"/>
          </p:nvPr>
        </p:nvSpPr>
        <p:spPr/>
        <p:txBody>
          <a:bodyPr>
            <a:normAutofit fontScale="90000"/>
          </a:bodyPr>
          <a:lstStyle/>
          <a:p>
            <a:pPr algn="l"/>
            <a:r>
              <a:rPr lang="en-US" i="1" cap="none" dirty="0"/>
              <a:t>Section</a:t>
            </a:r>
            <a:r>
              <a:rPr lang="en-US" i="1" dirty="0"/>
              <a:t> 206AB &amp; </a:t>
            </a:r>
            <a:r>
              <a:rPr lang="en-US" i="1" cap="none" dirty="0"/>
              <a:t>Section</a:t>
            </a:r>
            <a:r>
              <a:rPr lang="en-US" i="1" dirty="0"/>
              <a:t> 206CCA </a:t>
            </a:r>
            <a:r>
              <a:rPr lang="en-US" i="1" cap="none" dirty="0"/>
              <a:t>~ Practical </a:t>
            </a:r>
            <a:r>
              <a:rPr lang="en-US" i="1" cap="none" dirty="0" smtClean="0"/>
              <a:t>Examples</a:t>
            </a:r>
            <a:endParaRPr lang="en-US" dirty="0"/>
          </a:p>
        </p:txBody>
      </p:sp>
      <p:sp>
        <p:nvSpPr>
          <p:cNvPr id="3" name="Content Placeholder 2" descr="content">
            <a:extLst>
              <a:ext uri="{FF2B5EF4-FFF2-40B4-BE49-F238E27FC236}">
                <a16:creationId xmlns="" xmlns:a16="http://schemas.microsoft.com/office/drawing/2014/main" id="{46EBE25F-EA7E-41D8-8362-014D6953C631}"/>
              </a:ext>
            </a:extLst>
          </p:cNvPr>
          <p:cNvSpPr>
            <a:spLocks noGrp="1"/>
          </p:cNvSpPr>
          <p:nvPr>
            <p:ph idx="1"/>
          </p:nvPr>
        </p:nvSpPr>
        <p:spPr>
          <a:xfrm>
            <a:off x="548639" y="2286000"/>
            <a:ext cx="10972800" cy="3657600"/>
          </a:xfrm>
        </p:spPr>
        <p:txBody>
          <a:bodyPr>
            <a:noAutofit/>
          </a:bodyPr>
          <a:lstStyle/>
          <a:p>
            <a:pPr marL="0" indent="0" algn="just">
              <a:buNone/>
            </a:pPr>
            <a:r>
              <a:rPr lang="en-US" sz="1450" b="1" u="sng" dirty="0"/>
              <a:t>Example </a:t>
            </a:r>
            <a:r>
              <a:rPr lang="en-US" sz="1450" b="1" u="sng" dirty="0" smtClean="0"/>
              <a:t>2:</a:t>
            </a:r>
            <a:r>
              <a:rPr lang="en-US" sz="1450" dirty="0" smtClean="0"/>
              <a:t>-</a:t>
            </a:r>
            <a:endParaRPr lang="en-US" sz="1450" dirty="0"/>
          </a:p>
          <a:p>
            <a:pPr algn="just">
              <a:buSzPct val="100000"/>
              <a:buFont typeface="Wingdings" panose="05000000000000000000" pitchFamily="2" charset="2"/>
              <a:buChar char="v"/>
            </a:pPr>
            <a:r>
              <a:rPr lang="en-US" sz="1450" dirty="0" smtClean="0"/>
              <a:t>Date </a:t>
            </a:r>
            <a:r>
              <a:rPr lang="en-US" sz="1450" dirty="0"/>
              <a:t>on which T.D.S. / T.C.S. </a:t>
            </a:r>
            <a:r>
              <a:rPr lang="en-US" sz="1450" dirty="0" smtClean="0"/>
              <a:t>liability </a:t>
            </a:r>
            <a:r>
              <a:rPr lang="en-US" sz="1450" dirty="0"/>
              <a:t>arises is </a:t>
            </a:r>
            <a:r>
              <a:rPr lang="en-US" sz="1450" b="1" dirty="0" smtClean="0"/>
              <a:t>01/12/2021</a:t>
            </a:r>
            <a:r>
              <a:rPr lang="en-US" sz="1450" b="1" dirty="0"/>
              <a:t>. </a:t>
            </a:r>
          </a:p>
          <a:p>
            <a:pPr algn="just">
              <a:buSzPct val="100000"/>
              <a:buFont typeface="Wingdings" panose="05000000000000000000" pitchFamily="2" charset="2"/>
              <a:buChar char="v"/>
            </a:pPr>
            <a:r>
              <a:rPr lang="en-US" sz="1450" dirty="0" smtClean="0"/>
              <a:t>Preceding </a:t>
            </a:r>
            <a:r>
              <a:rPr lang="en-US" sz="1450" dirty="0"/>
              <a:t>two years where due date for filing return of income is expired will </a:t>
            </a:r>
            <a:r>
              <a:rPr lang="en-US" sz="1450" dirty="0" smtClean="0"/>
              <a:t>be:-</a:t>
            </a:r>
          </a:p>
          <a:p>
            <a:pPr lvl="1" algn="just">
              <a:buSzPct val="100000"/>
              <a:buFont typeface="Wingdings" panose="05000000000000000000" pitchFamily="2" charset="2"/>
              <a:buChar char="ü"/>
            </a:pPr>
            <a:r>
              <a:rPr lang="en-US" sz="1450" dirty="0" smtClean="0"/>
              <a:t>F.Y. 2020-21 and F.Y. 2019-20</a:t>
            </a:r>
            <a:endParaRPr lang="en-US" sz="1450" dirty="0"/>
          </a:p>
          <a:p>
            <a:pPr algn="just">
              <a:buSzPct val="100000"/>
              <a:buFont typeface="Wingdings" panose="05000000000000000000" pitchFamily="2" charset="2"/>
              <a:buChar char="ü"/>
            </a:pPr>
            <a:r>
              <a:rPr lang="en-US" sz="1450" dirty="0"/>
              <a:t>Whether Return </a:t>
            </a:r>
            <a:r>
              <a:rPr lang="en-US" sz="1450" dirty="0" smtClean="0"/>
              <a:t>Filed?  </a:t>
            </a:r>
          </a:p>
          <a:p>
            <a:pPr algn="just">
              <a:buSzPct val="100000"/>
              <a:buFont typeface="Wingdings" panose="05000000000000000000" pitchFamily="2" charset="2"/>
              <a:buChar char="ü"/>
            </a:pPr>
            <a:r>
              <a:rPr lang="en-US" sz="1450" dirty="0" smtClean="0"/>
              <a:t>F.Y. 2020-21 – </a:t>
            </a:r>
            <a:r>
              <a:rPr lang="en-US" sz="1450" b="1" dirty="0" smtClean="0"/>
              <a:t>No</a:t>
            </a:r>
            <a:r>
              <a:rPr lang="en-US" sz="1450" dirty="0" smtClean="0"/>
              <a:t> and F.Y</a:t>
            </a:r>
            <a:r>
              <a:rPr lang="en-US" sz="1450" dirty="0"/>
              <a:t>. </a:t>
            </a:r>
            <a:r>
              <a:rPr lang="en-US" sz="1450" dirty="0" smtClean="0"/>
              <a:t>2019-20 – </a:t>
            </a:r>
            <a:r>
              <a:rPr lang="en-US" sz="1450" b="1" dirty="0" smtClean="0"/>
              <a:t>No</a:t>
            </a:r>
          </a:p>
          <a:p>
            <a:pPr algn="just">
              <a:buFont typeface="Wingdings" panose="05000000000000000000" pitchFamily="2" charset="2"/>
              <a:buChar char="Ø"/>
            </a:pPr>
            <a:r>
              <a:rPr lang="en-US" sz="1450" dirty="0"/>
              <a:t>Condition 1 for applicability of </a:t>
            </a:r>
            <a:r>
              <a:rPr lang="en-US" sz="1450" dirty="0" smtClean="0"/>
              <a:t>Section 206AB / 2026CCA </a:t>
            </a:r>
            <a:r>
              <a:rPr lang="en-US" sz="1450" dirty="0"/>
              <a:t>is satisfied as </a:t>
            </a:r>
            <a:r>
              <a:rPr lang="en-US" sz="1450" dirty="0" smtClean="0"/>
              <a:t>deductee / collectee </a:t>
            </a:r>
            <a:r>
              <a:rPr lang="en-US" sz="1450" dirty="0"/>
              <a:t>has failed to file return of income of both the preceding previous years for which due date of filing of return of income </a:t>
            </a:r>
            <a:r>
              <a:rPr lang="en-US" sz="1450" dirty="0" smtClean="0"/>
              <a:t>U/s. </a:t>
            </a:r>
            <a:r>
              <a:rPr lang="en-US" sz="1450" dirty="0"/>
              <a:t>139(1) has expired. </a:t>
            </a:r>
            <a:endParaRPr lang="en-US" sz="1450" dirty="0" smtClean="0"/>
          </a:p>
          <a:p>
            <a:pPr algn="just">
              <a:buFont typeface="Wingdings" panose="05000000000000000000" pitchFamily="2" charset="2"/>
              <a:buChar char="Ø"/>
            </a:pPr>
            <a:r>
              <a:rPr lang="en-US" sz="1450" dirty="0"/>
              <a:t>T.D.S. &amp; T.C.S. in each of these years in deductee’s / collectee’s case </a:t>
            </a:r>
          </a:p>
          <a:p>
            <a:pPr marL="576000" lvl="2" algn="just">
              <a:buFont typeface="Wingdings" panose="05000000000000000000" pitchFamily="2" charset="2"/>
              <a:buChar char="ü"/>
            </a:pPr>
            <a:r>
              <a:rPr lang="en-US" sz="1450" dirty="0" smtClean="0"/>
              <a:t>F.Y</a:t>
            </a:r>
            <a:r>
              <a:rPr lang="en-US" sz="1450" dirty="0"/>
              <a:t>. 2020-21 – </a:t>
            </a:r>
            <a:r>
              <a:rPr lang="en-US" sz="1450" dirty="0" smtClean="0"/>
              <a:t>50,001 and F.Y</a:t>
            </a:r>
            <a:r>
              <a:rPr lang="en-US" sz="1450" dirty="0"/>
              <a:t>. 2019-20 – </a:t>
            </a:r>
            <a:r>
              <a:rPr lang="en-US" sz="1450" dirty="0" smtClean="0"/>
              <a:t>45,000</a:t>
            </a:r>
          </a:p>
          <a:p>
            <a:pPr marL="306000" lvl="2" indent="-306000" algn="just">
              <a:buFont typeface="Wingdings" panose="05000000000000000000" pitchFamily="2" charset="2"/>
              <a:buChar char="Ø"/>
            </a:pPr>
            <a:r>
              <a:rPr lang="en-US" sz="1450" dirty="0"/>
              <a:t>Condition 2 for applicability of Section 206AB / 206CCA is not satisfied as such deductee / collectee is not specified person as aggregate of T.D.S. &amp; T.C.S. deduction in each of two preceding previous year in their case does not exceed ₹ 50,000/-</a:t>
            </a:r>
          </a:p>
        </p:txBody>
      </p:sp>
      <p:sp>
        <p:nvSpPr>
          <p:cNvPr id="4" name="Footer Placeholder 3"/>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35</a:t>
            </a:fld>
            <a:endParaRPr lang="en-US" noProof="0" dirty="0"/>
          </a:p>
        </p:txBody>
      </p:sp>
    </p:spTree>
    <p:extLst>
      <p:ext uri="{BB962C8B-B14F-4D97-AF65-F5344CB8AC3E}">
        <p14:creationId xmlns:p14="http://schemas.microsoft.com/office/powerpoint/2010/main" val="951858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524E7AA8-036D-4F28-96BA-A52B66A33BD9}"/>
              </a:ext>
            </a:extLst>
          </p:cNvPr>
          <p:cNvSpPr>
            <a:spLocks noGrp="1"/>
          </p:cNvSpPr>
          <p:nvPr>
            <p:ph type="title"/>
          </p:nvPr>
        </p:nvSpPr>
        <p:spPr/>
        <p:txBody>
          <a:bodyPr>
            <a:normAutofit fontScale="90000"/>
          </a:bodyPr>
          <a:lstStyle/>
          <a:p>
            <a:pPr algn="l"/>
            <a:r>
              <a:rPr lang="en-US" i="1" cap="none" dirty="0" smtClean="0"/>
              <a:t>Section</a:t>
            </a:r>
            <a:r>
              <a:rPr lang="en-US" i="1" dirty="0" smtClean="0"/>
              <a:t> </a:t>
            </a:r>
            <a:r>
              <a:rPr lang="en-US" i="1" dirty="0"/>
              <a:t>206AB &amp; </a:t>
            </a:r>
            <a:r>
              <a:rPr lang="en-US" i="1" cap="none" dirty="0"/>
              <a:t>Section</a:t>
            </a:r>
            <a:r>
              <a:rPr lang="en-US" i="1" dirty="0"/>
              <a:t> 206CCA </a:t>
            </a:r>
            <a:r>
              <a:rPr lang="en-US" i="1" cap="none" dirty="0" smtClean="0"/>
              <a:t>~ </a:t>
            </a:r>
            <a:r>
              <a:rPr lang="en-US" i="1" cap="none" dirty="0"/>
              <a:t>Practical Examples </a:t>
            </a:r>
            <a:endParaRPr lang="en-US" dirty="0"/>
          </a:p>
        </p:txBody>
      </p:sp>
      <p:sp>
        <p:nvSpPr>
          <p:cNvPr id="3" name="Content Placeholder 2" descr="content">
            <a:extLst>
              <a:ext uri="{FF2B5EF4-FFF2-40B4-BE49-F238E27FC236}">
                <a16:creationId xmlns="" xmlns:a16="http://schemas.microsoft.com/office/drawing/2014/main" id="{46EBE25F-EA7E-41D8-8362-014D6953C631}"/>
              </a:ext>
            </a:extLst>
          </p:cNvPr>
          <p:cNvSpPr>
            <a:spLocks noGrp="1"/>
          </p:cNvSpPr>
          <p:nvPr>
            <p:ph idx="1"/>
          </p:nvPr>
        </p:nvSpPr>
        <p:spPr>
          <a:xfrm>
            <a:off x="548639" y="2129051"/>
            <a:ext cx="10972800" cy="3930555"/>
          </a:xfrm>
        </p:spPr>
        <p:txBody>
          <a:bodyPr>
            <a:noAutofit/>
          </a:bodyPr>
          <a:lstStyle/>
          <a:p>
            <a:pPr marL="0" indent="0" algn="just">
              <a:buNone/>
            </a:pPr>
            <a:r>
              <a:rPr lang="en-US" sz="1600" b="1" u="sng" dirty="0"/>
              <a:t>Example </a:t>
            </a:r>
            <a:r>
              <a:rPr lang="en-US" sz="1600" b="1" u="sng" dirty="0" smtClean="0"/>
              <a:t>3:</a:t>
            </a:r>
            <a:r>
              <a:rPr lang="en-US" sz="1600" dirty="0" smtClean="0"/>
              <a:t>-</a:t>
            </a:r>
            <a:endParaRPr lang="en-US" sz="1500" dirty="0" smtClean="0"/>
          </a:p>
          <a:p>
            <a:pPr algn="just">
              <a:buSzPct val="100000"/>
              <a:buFont typeface="Wingdings" panose="05000000000000000000" pitchFamily="2" charset="2"/>
              <a:buChar char="v"/>
            </a:pPr>
            <a:r>
              <a:rPr lang="en-US" sz="1500" dirty="0" smtClean="0"/>
              <a:t>Date </a:t>
            </a:r>
            <a:r>
              <a:rPr lang="en-US" sz="1500" dirty="0"/>
              <a:t>on </a:t>
            </a:r>
            <a:r>
              <a:rPr lang="en-US" sz="1500" dirty="0" smtClean="0"/>
              <a:t>which T.D.S. / T.C.S. </a:t>
            </a:r>
            <a:r>
              <a:rPr lang="en-US" sz="1500" dirty="0"/>
              <a:t>liability arises is </a:t>
            </a:r>
            <a:r>
              <a:rPr lang="en-US" sz="1500" b="1" dirty="0"/>
              <a:t>01/12/2021. </a:t>
            </a:r>
            <a:endParaRPr lang="en-US" sz="1500" b="1" dirty="0" smtClean="0"/>
          </a:p>
          <a:p>
            <a:pPr algn="just">
              <a:buSzPct val="100000"/>
              <a:buFont typeface="Wingdings" panose="05000000000000000000" pitchFamily="2" charset="2"/>
              <a:buChar char="v"/>
            </a:pPr>
            <a:r>
              <a:rPr lang="en-US" sz="1500" dirty="0" smtClean="0"/>
              <a:t>Preceding </a:t>
            </a:r>
            <a:r>
              <a:rPr lang="en-US" sz="1500" dirty="0"/>
              <a:t>two years where due date for filing return of income is expired will be:-</a:t>
            </a:r>
          </a:p>
          <a:p>
            <a:pPr lvl="1" algn="just">
              <a:buFont typeface="Wingdings" panose="05000000000000000000" pitchFamily="2" charset="2"/>
              <a:buChar char="ü"/>
            </a:pPr>
            <a:r>
              <a:rPr lang="en-US" sz="1500" dirty="0"/>
              <a:t>F.Y. 2020-21 and F.Y. 2019-20</a:t>
            </a:r>
          </a:p>
          <a:p>
            <a:pPr algn="just">
              <a:buFont typeface="Wingdings" panose="05000000000000000000" pitchFamily="2" charset="2"/>
              <a:buChar char="Ø"/>
            </a:pPr>
            <a:r>
              <a:rPr lang="en-US" sz="1500" dirty="0"/>
              <a:t>Whether Return Filed?</a:t>
            </a:r>
          </a:p>
          <a:p>
            <a:pPr marL="576000" lvl="2" algn="just">
              <a:buFont typeface="Wingdings" panose="05000000000000000000" pitchFamily="2" charset="2"/>
              <a:buChar char="ü"/>
            </a:pPr>
            <a:r>
              <a:rPr lang="en-US" sz="1500" dirty="0"/>
              <a:t>F.Y. 2020-21 – </a:t>
            </a:r>
            <a:r>
              <a:rPr lang="en-US" sz="1500" b="1" dirty="0" smtClean="0"/>
              <a:t>No</a:t>
            </a:r>
            <a:r>
              <a:rPr lang="en-US" sz="1500" dirty="0" smtClean="0"/>
              <a:t> and F.Y</a:t>
            </a:r>
            <a:r>
              <a:rPr lang="en-US" sz="1500" dirty="0"/>
              <a:t>. 2019-20 – </a:t>
            </a:r>
            <a:r>
              <a:rPr lang="en-US" sz="1500" b="1" dirty="0"/>
              <a:t>No</a:t>
            </a:r>
          </a:p>
          <a:p>
            <a:pPr algn="just">
              <a:buFont typeface="Wingdings" panose="05000000000000000000" pitchFamily="2" charset="2"/>
              <a:buChar char="Ø"/>
            </a:pPr>
            <a:r>
              <a:rPr lang="en-US" sz="1500" dirty="0"/>
              <a:t>Condition 1 for applicability of Section 206AB / 2026CCA is satisfied as deductee / collectee has failed to file return of income of both the preceding previous years for which due date of filing of return of income </a:t>
            </a:r>
            <a:r>
              <a:rPr lang="en-US" sz="1500" dirty="0" smtClean="0"/>
              <a:t>U/s. </a:t>
            </a:r>
            <a:r>
              <a:rPr lang="en-US" sz="1500" dirty="0"/>
              <a:t>139(1) has expired. </a:t>
            </a:r>
          </a:p>
          <a:p>
            <a:pPr algn="just">
              <a:buFont typeface="Wingdings" panose="05000000000000000000" pitchFamily="2" charset="2"/>
              <a:buChar char="Ø"/>
            </a:pPr>
            <a:r>
              <a:rPr lang="en-US" sz="1500" dirty="0" smtClean="0"/>
              <a:t>T.D.S</a:t>
            </a:r>
            <a:r>
              <a:rPr lang="en-US" sz="1500" dirty="0"/>
              <a:t>. &amp; T.C.S. in each of these years in </a:t>
            </a:r>
            <a:r>
              <a:rPr lang="en-US" sz="1500" dirty="0" smtClean="0"/>
              <a:t>deductee’s / collectee’s </a:t>
            </a:r>
            <a:r>
              <a:rPr lang="en-US" sz="1500" dirty="0"/>
              <a:t>case </a:t>
            </a:r>
          </a:p>
          <a:p>
            <a:pPr marL="306000" lvl="1" algn="just">
              <a:buFont typeface="Wingdings" panose="05000000000000000000" pitchFamily="2" charset="2"/>
              <a:buChar char="ü"/>
            </a:pPr>
            <a:r>
              <a:rPr lang="en-US" sz="1500" dirty="0" smtClean="0"/>
              <a:t>F.Y</a:t>
            </a:r>
            <a:r>
              <a:rPr lang="en-US" sz="1500" dirty="0"/>
              <a:t>. 2020-21 – </a:t>
            </a:r>
            <a:r>
              <a:rPr lang="en-US" sz="1500" dirty="0" smtClean="0"/>
              <a:t>50,001 and F.Y</a:t>
            </a:r>
            <a:r>
              <a:rPr lang="en-US" sz="1500" dirty="0"/>
              <a:t>. 2019-20 – 50,001</a:t>
            </a:r>
          </a:p>
          <a:p>
            <a:pPr marL="306000" lvl="1" algn="just">
              <a:buFont typeface="Wingdings" panose="05000000000000000000" pitchFamily="2" charset="2"/>
              <a:buChar char="ü"/>
            </a:pPr>
            <a:r>
              <a:rPr lang="en-US" sz="1500" dirty="0"/>
              <a:t>Condition 2 for applicability </a:t>
            </a:r>
            <a:r>
              <a:rPr lang="en-US" sz="1500" dirty="0" smtClean="0"/>
              <a:t>of Section 206AB / </a:t>
            </a:r>
            <a:r>
              <a:rPr lang="en-US" sz="1500" dirty="0"/>
              <a:t>206CCA is also satisfied as such </a:t>
            </a:r>
            <a:r>
              <a:rPr lang="en-US" sz="1500" dirty="0" smtClean="0"/>
              <a:t>deductee / </a:t>
            </a:r>
            <a:r>
              <a:rPr lang="en-US" sz="1500" dirty="0" smtClean="0"/>
              <a:t>collectee </a:t>
            </a:r>
            <a:r>
              <a:rPr lang="en-US" sz="1500" dirty="0"/>
              <a:t>becomes a specified person because aggregate of </a:t>
            </a:r>
            <a:r>
              <a:rPr lang="en-US" sz="1500" dirty="0" smtClean="0"/>
              <a:t>T.D.S. </a:t>
            </a:r>
            <a:r>
              <a:rPr lang="en-US" sz="1500" dirty="0"/>
              <a:t>&amp; </a:t>
            </a:r>
            <a:r>
              <a:rPr lang="en-US" sz="1500" dirty="0" smtClean="0"/>
              <a:t>T.C.S. </a:t>
            </a:r>
            <a:r>
              <a:rPr lang="en-US" sz="1500" dirty="0"/>
              <a:t>deduction in each of two preceding previous years also exceeds ₹ 50,000</a:t>
            </a:r>
            <a:r>
              <a:rPr lang="en-US" sz="1500" dirty="0" smtClean="0"/>
              <a:t>/-</a:t>
            </a:r>
            <a:endParaRPr lang="en-US" sz="1500" dirty="0"/>
          </a:p>
          <a:p>
            <a:pPr marL="0" lvl="1" indent="0">
              <a:buNone/>
            </a:pPr>
            <a:endParaRPr lang="en-US" dirty="0"/>
          </a:p>
          <a:p>
            <a:pPr>
              <a:buFont typeface="Wingdings" panose="05000000000000000000" pitchFamily="2" charset="2"/>
              <a:buChar char="Ø"/>
            </a:pPr>
            <a:endParaRPr lang="en-US" dirty="0"/>
          </a:p>
          <a:p>
            <a:pPr>
              <a:buFont typeface="Wingdings" panose="05000000000000000000" pitchFamily="2" charset="2"/>
              <a:buChar char="Ø"/>
            </a:pPr>
            <a:endParaRPr lang="en-US" dirty="0"/>
          </a:p>
          <a:p>
            <a:pPr marL="0" indent="0">
              <a:buNone/>
            </a:pPr>
            <a:endParaRPr lang="en-US" dirty="0"/>
          </a:p>
          <a:p>
            <a:pPr marL="0" indent="0" algn="just">
              <a:buNone/>
            </a:pPr>
            <a:endParaRPr lang="en-US" sz="1500" dirty="0"/>
          </a:p>
        </p:txBody>
      </p:sp>
      <p:sp>
        <p:nvSpPr>
          <p:cNvPr id="4" name="Footer Placeholder 3"/>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36</a:t>
            </a:fld>
            <a:endParaRPr lang="en-US" noProof="0" dirty="0"/>
          </a:p>
        </p:txBody>
      </p:sp>
    </p:spTree>
    <p:extLst>
      <p:ext uri="{BB962C8B-B14F-4D97-AF65-F5344CB8AC3E}">
        <p14:creationId xmlns:p14="http://schemas.microsoft.com/office/powerpoint/2010/main" val="52300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524E7AA8-036D-4F28-96BA-A52B66A33BD9}"/>
              </a:ext>
            </a:extLst>
          </p:cNvPr>
          <p:cNvSpPr>
            <a:spLocks noGrp="1"/>
          </p:cNvSpPr>
          <p:nvPr>
            <p:ph type="title"/>
          </p:nvPr>
        </p:nvSpPr>
        <p:spPr>
          <a:xfrm>
            <a:off x="450376" y="573205"/>
            <a:ext cx="11300346" cy="1310185"/>
          </a:xfrm>
        </p:spPr>
        <p:txBody>
          <a:bodyPr>
            <a:normAutofit fontScale="90000"/>
          </a:bodyPr>
          <a:lstStyle/>
          <a:p>
            <a:pPr algn="l"/>
            <a:r>
              <a:rPr lang="en-US" i="1" cap="none" dirty="0" smtClean="0"/>
              <a:t>Consequences </a:t>
            </a:r>
            <a:r>
              <a:rPr lang="en-US" i="1" cap="none" dirty="0"/>
              <a:t>Of Non </a:t>
            </a:r>
            <a:r>
              <a:rPr lang="en-US" i="1" cap="none" dirty="0" smtClean="0"/>
              <a:t>Compliance ~ </a:t>
            </a:r>
            <a:br>
              <a:rPr lang="en-US" i="1" cap="none" dirty="0" smtClean="0"/>
            </a:br>
            <a:r>
              <a:rPr lang="en-US" i="1" cap="none" dirty="0" smtClean="0"/>
              <a:t>Disallowance of Expenses</a:t>
            </a:r>
            <a:endParaRPr lang="en-US" i="1" cap="none" dirty="0"/>
          </a:p>
        </p:txBody>
      </p:sp>
      <p:sp>
        <p:nvSpPr>
          <p:cNvPr id="3" name="Content Placeholder 2" descr="content">
            <a:extLst>
              <a:ext uri="{FF2B5EF4-FFF2-40B4-BE49-F238E27FC236}">
                <a16:creationId xmlns="" xmlns:a16="http://schemas.microsoft.com/office/drawing/2014/main" id="{46EBE25F-EA7E-41D8-8362-014D6953C631}"/>
              </a:ext>
            </a:extLst>
          </p:cNvPr>
          <p:cNvSpPr>
            <a:spLocks noGrp="1"/>
          </p:cNvSpPr>
          <p:nvPr>
            <p:ph idx="1"/>
          </p:nvPr>
        </p:nvSpPr>
        <p:spPr>
          <a:xfrm>
            <a:off x="548640" y="2286000"/>
            <a:ext cx="10972800" cy="3657600"/>
          </a:xfrm>
        </p:spPr>
        <p:txBody>
          <a:bodyPr>
            <a:normAutofit/>
          </a:bodyPr>
          <a:lstStyle/>
          <a:p>
            <a:pPr>
              <a:buFont typeface="Wingdings" panose="05000000000000000000" pitchFamily="2" charset="2"/>
              <a:buChar char="Ø"/>
            </a:pPr>
            <a:r>
              <a:rPr lang="en-US" sz="1600" b="1" dirty="0" smtClean="0"/>
              <a:t>Section 40(a)(ia) – [Disallowance Of Expenses]</a:t>
            </a:r>
          </a:p>
          <a:p>
            <a:pPr marL="0" lvl="1" indent="0" algn="just">
              <a:buNone/>
            </a:pPr>
            <a:r>
              <a:rPr lang="en-US" dirty="0" smtClean="0"/>
              <a:t>	thirty </a:t>
            </a:r>
            <a:r>
              <a:rPr lang="en-US" dirty="0"/>
              <a:t>per cent of any sum payable to a </a:t>
            </a:r>
            <a:r>
              <a:rPr lang="en-US" dirty="0" smtClean="0"/>
              <a:t>resident, </a:t>
            </a:r>
            <a:r>
              <a:rPr lang="en-US" dirty="0"/>
              <a:t>on which tax is deductible at source under Chapter XVIIB and such tax has not been deducted or, after deduction, </a:t>
            </a:r>
            <a:r>
              <a:rPr lang="en-US" dirty="0" smtClean="0"/>
              <a:t>has </a:t>
            </a:r>
            <a:r>
              <a:rPr lang="en-US" dirty="0"/>
              <a:t>not been paid on or before the due date specified in sub-section (1) of section </a:t>
            </a:r>
            <a:r>
              <a:rPr lang="en-US" dirty="0" smtClean="0"/>
              <a:t>139.</a:t>
            </a:r>
          </a:p>
          <a:p>
            <a:pPr marL="0" lvl="1" indent="0" algn="just">
              <a:buNone/>
            </a:pPr>
            <a:r>
              <a:rPr lang="en-US" dirty="0" smtClean="0"/>
              <a:t>	[Provided </a:t>
            </a:r>
            <a:r>
              <a:rPr lang="en-US" dirty="0"/>
              <a:t>that where in respect of any such sum, tax has been deducted in any subsequent year, or has been deducted during the previous year but paid after the due date specified in sub-section (1) of section 139, </a:t>
            </a:r>
            <a:r>
              <a:rPr lang="en-US" dirty="0" smtClean="0"/>
              <a:t>thirty </a:t>
            </a:r>
            <a:r>
              <a:rPr lang="en-US" dirty="0"/>
              <a:t>per cent </a:t>
            </a:r>
            <a:r>
              <a:rPr lang="en-US" dirty="0" smtClean="0"/>
              <a:t>of </a:t>
            </a:r>
            <a:r>
              <a:rPr lang="en-US" dirty="0"/>
              <a:t>such sum shall be allowed as a deduction in computing the income of the previous year in which such tax has been </a:t>
            </a:r>
            <a:r>
              <a:rPr lang="en-US" dirty="0" smtClean="0"/>
              <a:t>paid]</a:t>
            </a:r>
          </a:p>
          <a:p>
            <a:pPr marL="0" lvl="1" indent="0" algn="just">
              <a:buNone/>
            </a:pPr>
            <a:r>
              <a:rPr lang="en-US" dirty="0" smtClean="0"/>
              <a:t>	[Provided </a:t>
            </a:r>
            <a:r>
              <a:rPr lang="en-US" dirty="0"/>
              <a:t>further that where an assessee fails to deduct the whole or any part of the tax in accordance with the provisions of Chapter XVII-B on any such sum but is not deemed to be an assessee in default under the first proviso to sub-section (1) of section 201, then, for the purpose of this sub-clause, it shall be deemed that the assessee has deducted and paid the tax on such sum on the date of furnishing of return of income by the </a:t>
            </a:r>
            <a:r>
              <a:rPr lang="en-US" dirty="0" smtClean="0"/>
              <a:t>payee </a:t>
            </a:r>
            <a:r>
              <a:rPr lang="en-US" dirty="0"/>
              <a:t>referred to in the said proviso</a:t>
            </a:r>
            <a:r>
              <a:rPr lang="en-US" dirty="0" smtClean="0"/>
              <a:t>.]</a:t>
            </a:r>
            <a:endParaRPr lang="en-US" dirty="0"/>
          </a:p>
        </p:txBody>
      </p:sp>
      <p:sp>
        <p:nvSpPr>
          <p:cNvPr id="4" name="Footer Placeholder 3"/>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37</a:t>
            </a:fld>
            <a:endParaRPr lang="en-US" noProof="0" dirty="0"/>
          </a:p>
        </p:txBody>
      </p:sp>
    </p:spTree>
    <p:extLst>
      <p:ext uri="{BB962C8B-B14F-4D97-AF65-F5344CB8AC3E}">
        <p14:creationId xmlns:p14="http://schemas.microsoft.com/office/powerpoint/2010/main" val="19600086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SzPct val="100000"/>
              <a:buFont typeface="Wingdings" panose="05000000000000000000" pitchFamily="2" charset="2"/>
              <a:buChar char="Ø"/>
            </a:pPr>
            <a:r>
              <a:rPr lang="en-US" dirty="0"/>
              <a:t>Failure to deduct </a:t>
            </a:r>
            <a:r>
              <a:rPr lang="en-US" dirty="0" smtClean="0"/>
              <a:t>tax. </a:t>
            </a:r>
          </a:p>
          <a:p>
            <a:pPr>
              <a:buSzPct val="100000"/>
              <a:buFont typeface="Wingdings" panose="05000000000000000000" pitchFamily="2" charset="2"/>
              <a:buChar char="Ø"/>
            </a:pPr>
            <a:r>
              <a:rPr lang="en-US" dirty="0" smtClean="0"/>
              <a:t>Having </a:t>
            </a:r>
            <a:r>
              <a:rPr lang="en-US" dirty="0"/>
              <a:t>deducted, failure to pay the tax deducted within the dates prescribed or before the due date of filing the return of income </a:t>
            </a:r>
            <a:r>
              <a:rPr lang="en-US" dirty="0" smtClean="0"/>
              <a:t>U/s. </a:t>
            </a:r>
            <a:r>
              <a:rPr lang="en-US" dirty="0"/>
              <a:t>139(1</a:t>
            </a:r>
            <a:r>
              <a:rPr lang="en-US" dirty="0" smtClean="0"/>
              <a:t>).</a:t>
            </a:r>
            <a:endParaRPr lang="en-US" dirty="0" smtClean="0"/>
          </a:p>
          <a:p>
            <a:pPr>
              <a:buSzPct val="100000"/>
              <a:buFont typeface="Wingdings" panose="05000000000000000000" pitchFamily="2" charset="2"/>
              <a:buChar char="Ø"/>
            </a:pPr>
            <a:r>
              <a:rPr lang="en-US" dirty="0" smtClean="0"/>
              <a:t>Results </a:t>
            </a:r>
            <a:r>
              <a:rPr lang="en-US" dirty="0"/>
              <a:t>in disallowance of </a:t>
            </a:r>
            <a:r>
              <a:rPr lang="en-US" dirty="0" smtClean="0"/>
              <a:t>expenditure to the extent of 30.00 % of such expenditure on which T.D.S. not done.</a:t>
            </a:r>
          </a:p>
          <a:p>
            <a:pPr>
              <a:buSzPct val="100000"/>
              <a:buFont typeface="Wingdings" panose="05000000000000000000" pitchFamily="2" charset="2"/>
              <a:buChar char="Ø"/>
            </a:pPr>
            <a:r>
              <a:rPr lang="en-US" dirty="0"/>
              <a:t>If tax is deducted &amp; paid in the subsequent year, or paid after the end of the previous year but after due date of return </a:t>
            </a:r>
            <a:r>
              <a:rPr lang="en-US" dirty="0" smtClean="0"/>
              <a:t>U/s. </a:t>
            </a:r>
            <a:r>
              <a:rPr lang="en-US" dirty="0"/>
              <a:t>139(1) then expenditure is deductible in that year.</a:t>
            </a:r>
          </a:p>
        </p:txBody>
      </p:sp>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38</a:t>
            </a:fld>
            <a:endParaRPr lang="en-US" dirty="0"/>
          </a:p>
        </p:txBody>
      </p:sp>
      <p:sp>
        <p:nvSpPr>
          <p:cNvPr id="5" name="Title 4"/>
          <p:cNvSpPr>
            <a:spLocks noGrp="1"/>
          </p:cNvSpPr>
          <p:nvPr>
            <p:ph type="title"/>
          </p:nvPr>
        </p:nvSpPr>
        <p:spPr/>
        <p:txBody>
          <a:bodyPr/>
          <a:lstStyle/>
          <a:p>
            <a:pPr algn="l"/>
            <a:r>
              <a:rPr lang="en-US" i="1" cap="none" dirty="0"/>
              <a:t>Section 40(a)(ia) </a:t>
            </a:r>
            <a:r>
              <a:rPr lang="en-US" i="1" cap="none" dirty="0" smtClean="0"/>
              <a:t>~ </a:t>
            </a:r>
            <a:r>
              <a:rPr lang="en-US" cap="none" dirty="0"/>
              <a:t>K</a:t>
            </a:r>
            <a:r>
              <a:rPr lang="en-US" i="1" cap="none" dirty="0"/>
              <a:t>ey Points to Consider</a:t>
            </a:r>
            <a:endParaRPr lang="en-US" dirty="0"/>
          </a:p>
        </p:txBody>
      </p:sp>
    </p:spTree>
    <p:extLst>
      <p:ext uri="{BB962C8B-B14F-4D97-AF65-F5344CB8AC3E}">
        <p14:creationId xmlns:p14="http://schemas.microsoft.com/office/powerpoint/2010/main" val="2117353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524E7AA8-036D-4F28-96BA-A52B66A33BD9}"/>
              </a:ext>
            </a:extLst>
          </p:cNvPr>
          <p:cNvSpPr>
            <a:spLocks noGrp="1"/>
          </p:cNvSpPr>
          <p:nvPr>
            <p:ph type="title"/>
          </p:nvPr>
        </p:nvSpPr>
        <p:spPr>
          <a:xfrm>
            <a:off x="450376" y="573205"/>
            <a:ext cx="11300346" cy="1310185"/>
          </a:xfrm>
        </p:spPr>
        <p:txBody>
          <a:bodyPr>
            <a:normAutofit/>
          </a:bodyPr>
          <a:lstStyle/>
          <a:p>
            <a:pPr algn="l"/>
            <a:r>
              <a:rPr lang="en-US" i="1" cap="none" dirty="0" smtClean="0"/>
              <a:t>Consequences </a:t>
            </a:r>
            <a:r>
              <a:rPr lang="en-US" i="1" cap="none" dirty="0"/>
              <a:t>Of Non </a:t>
            </a:r>
            <a:r>
              <a:rPr lang="en-US" i="1" cap="none" dirty="0" smtClean="0"/>
              <a:t>Compliance ~ Interest Liability </a:t>
            </a:r>
            <a:endParaRPr lang="en-US" i="1" cap="none" dirty="0"/>
          </a:p>
        </p:txBody>
      </p:sp>
      <p:sp>
        <p:nvSpPr>
          <p:cNvPr id="3" name="Content Placeholder 2" descr="content">
            <a:extLst>
              <a:ext uri="{FF2B5EF4-FFF2-40B4-BE49-F238E27FC236}">
                <a16:creationId xmlns="" xmlns:a16="http://schemas.microsoft.com/office/drawing/2014/main" id="{46EBE25F-EA7E-41D8-8362-014D6953C631}"/>
              </a:ext>
            </a:extLst>
          </p:cNvPr>
          <p:cNvSpPr>
            <a:spLocks noGrp="1"/>
          </p:cNvSpPr>
          <p:nvPr>
            <p:ph idx="1"/>
          </p:nvPr>
        </p:nvSpPr>
        <p:spPr>
          <a:xfrm>
            <a:off x="548640" y="2286000"/>
            <a:ext cx="10972800" cy="3657600"/>
          </a:xfrm>
        </p:spPr>
        <p:txBody>
          <a:bodyPr>
            <a:noAutofit/>
          </a:bodyPr>
          <a:lstStyle/>
          <a:p>
            <a:pPr algn="just">
              <a:buFont typeface="Wingdings" panose="05000000000000000000" pitchFamily="2" charset="2"/>
              <a:buChar char="Ø"/>
            </a:pPr>
            <a:r>
              <a:rPr lang="en-US" b="1" dirty="0"/>
              <a:t>Section 201(1A) Interest To Paid </a:t>
            </a:r>
          </a:p>
          <a:p>
            <a:pPr marL="0" indent="0" algn="just">
              <a:buNone/>
            </a:pPr>
            <a:r>
              <a:rPr lang="en-US" sz="1450" dirty="0"/>
              <a:t>	</a:t>
            </a:r>
            <a:r>
              <a:rPr lang="en-US" sz="1450" dirty="0" smtClean="0"/>
              <a:t>Without </a:t>
            </a:r>
            <a:r>
              <a:rPr lang="en-US" sz="1450" dirty="0"/>
              <a:t>prejudice to the provisions of sub-section (1), if any such person, principal officer or company as is referred to in that </a:t>
            </a:r>
            <a:r>
              <a:rPr lang="en-US" sz="1450" dirty="0" smtClean="0"/>
              <a:t>sub-section </a:t>
            </a:r>
            <a:r>
              <a:rPr lang="en-US" sz="1450" dirty="0"/>
              <a:t>does not deduct the whole or any part of the tax or after deducting fails to pay the tax as required by or under this Act, </a:t>
            </a:r>
            <a:r>
              <a:rPr lang="en-US" sz="1450" dirty="0" smtClean="0"/>
              <a:t>he </a:t>
            </a:r>
            <a:r>
              <a:rPr lang="en-US" sz="1450" dirty="0"/>
              <a:t>or it </a:t>
            </a:r>
            <a:r>
              <a:rPr lang="en-US" sz="1450" dirty="0" smtClean="0"/>
              <a:t>shall </a:t>
            </a:r>
            <a:r>
              <a:rPr lang="en-US" sz="1450" dirty="0"/>
              <a:t>be liable to pay simple interest,—</a:t>
            </a:r>
          </a:p>
          <a:p>
            <a:pPr marL="571500" indent="-571500" algn="just">
              <a:buSzPct val="100000"/>
              <a:buFont typeface="+mj-lt"/>
              <a:buAutoNum type="romanLcPeriod"/>
            </a:pPr>
            <a:r>
              <a:rPr lang="en-US" sz="1450" dirty="0" smtClean="0"/>
              <a:t>at </a:t>
            </a:r>
            <a:r>
              <a:rPr lang="en-US" sz="1450" dirty="0"/>
              <a:t>one per cent for every month or part of a month on the amount of such tax from the date on which such tax was deductible to the date on which such tax is deducted; </a:t>
            </a:r>
            <a:r>
              <a:rPr lang="en-US" sz="1450" dirty="0" smtClean="0"/>
              <a:t>and</a:t>
            </a:r>
          </a:p>
          <a:p>
            <a:pPr marL="571500" indent="-571500" algn="just">
              <a:buSzPct val="100000"/>
              <a:buFont typeface="+mj-lt"/>
              <a:buAutoNum type="romanLcPeriod"/>
            </a:pPr>
            <a:r>
              <a:rPr lang="en-US" sz="1450" dirty="0" smtClean="0"/>
              <a:t>at </a:t>
            </a:r>
            <a:r>
              <a:rPr lang="en-US" sz="1450" dirty="0"/>
              <a:t>one and one-half per cent for every month or part of a month on the amount of such tax from the date on which such tax was deducted to the date on which such tax is actually </a:t>
            </a:r>
            <a:r>
              <a:rPr lang="en-US" sz="1450" dirty="0" smtClean="0"/>
              <a:t>paid, </a:t>
            </a:r>
          </a:p>
          <a:p>
            <a:pPr marL="0" indent="0" algn="just">
              <a:buSzPct val="100000"/>
              <a:buNone/>
            </a:pPr>
            <a:r>
              <a:rPr lang="en-US" sz="1450" dirty="0"/>
              <a:t>	</a:t>
            </a:r>
            <a:r>
              <a:rPr lang="en-US" sz="1450" dirty="0" smtClean="0"/>
              <a:t>and </a:t>
            </a:r>
            <a:r>
              <a:rPr lang="en-US" sz="1450" dirty="0"/>
              <a:t>such interest shall be paid before furnishing the statement in accordance with the provisions of sub-section (3) of section 200</a:t>
            </a:r>
            <a:r>
              <a:rPr lang="en-US" sz="1450" dirty="0" smtClean="0"/>
              <a:t>:</a:t>
            </a:r>
          </a:p>
          <a:p>
            <a:pPr marL="0" indent="0" algn="just">
              <a:buNone/>
            </a:pPr>
            <a:r>
              <a:rPr lang="en-US" sz="1450" b="1" dirty="0" smtClean="0"/>
              <a:t>	Provided</a:t>
            </a:r>
            <a:r>
              <a:rPr lang="en-US" sz="1450" dirty="0"/>
              <a:t> that in case any person, including the principal officer of a company fails to deduct the whole or any part of the tax in </a:t>
            </a:r>
            <a:r>
              <a:rPr lang="en-US" sz="1450" dirty="0" smtClean="0"/>
              <a:t>accordance </a:t>
            </a:r>
            <a:r>
              <a:rPr lang="en-US" sz="1450" dirty="0"/>
              <a:t>with the provisions of this Chapter on the sum paid to a </a:t>
            </a:r>
            <a:r>
              <a:rPr lang="en-US" sz="1450" dirty="0" smtClean="0"/>
              <a:t>payee </a:t>
            </a:r>
            <a:r>
              <a:rPr lang="en-US" sz="1450" dirty="0"/>
              <a:t>or on the sum credited to the account of </a:t>
            </a:r>
            <a:r>
              <a:rPr lang="en-US" sz="1450" dirty="0" smtClean="0"/>
              <a:t>a</a:t>
            </a:r>
            <a:r>
              <a:rPr lang="en-US" sz="1450" dirty="0"/>
              <a:t> </a:t>
            </a:r>
            <a:r>
              <a:rPr lang="en-US" sz="1450" dirty="0" smtClean="0"/>
              <a:t>payee but </a:t>
            </a:r>
            <a:r>
              <a:rPr lang="en-US" sz="1450" dirty="0"/>
              <a:t>is </a:t>
            </a:r>
            <a:r>
              <a:rPr lang="en-US" sz="1450" dirty="0" smtClean="0"/>
              <a:t>not deemed </a:t>
            </a:r>
            <a:r>
              <a:rPr lang="en-US" sz="1450" dirty="0"/>
              <a:t>to be an assessee in default under the first proviso to sub-section (1), the interest under clause (</a:t>
            </a:r>
            <a:r>
              <a:rPr lang="en-US" sz="1450" i="1" dirty="0"/>
              <a:t>i</a:t>
            </a:r>
            <a:r>
              <a:rPr lang="en-US" sz="1450" dirty="0"/>
              <a:t>) </a:t>
            </a:r>
            <a:r>
              <a:rPr lang="en-US" sz="1450" dirty="0" smtClean="0"/>
              <a:t>shall </a:t>
            </a:r>
            <a:r>
              <a:rPr lang="en-US" sz="1450" dirty="0"/>
              <a:t>be </a:t>
            </a:r>
            <a:r>
              <a:rPr lang="en-US" sz="1450" dirty="0" smtClean="0"/>
              <a:t>payable from </a:t>
            </a:r>
            <a:r>
              <a:rPr lang="en-US" sz="1450" dirty="0"/>
              <a:t>the date </a:t>
            </a:r>
            <a:r>
              <a:rPr lang="en-US" sz="1450" dirty="0" smtClean="0"/>
              <a:t>on </a:t>
            </a:r>
            <a:r>
              <a:rPr lang="en-US" sz="1450" dirty="0"/>
              <a:t>which such tax was deductible to the date of furnishing of return of income by such </a:t>
            </a:r>
            <a:r>
              <a:rPr lang="en-US" sz="1450" dirty="0" smtClean="0"/>
              <a:t>payee</a:t>
            </a:r>
            <a:endParaRPr lang="en-US" sz="1450" dirty="0"/>
          </a:p>
          <a:p>
            <a:pPr marL="0" indent="0" algn="just">
              <a:buNone/>
            </a:pPr>
            <a:endParaRPr lang="en-US" sz="1500" b="1" dirty="0" smtClean="0"/>
          </a:p>
          <a:p>
            <a:pPr algn="just">
              <a:buFont typeface="Wingdings" panose="05000000000000000000" pitchFamily="2" charset="2"/>
              <a:buChar char="Ø"/>
            </a:pPr>
            <a:endParaRPr lang="en-US" sz="1400" dirty="0"/>
          </a:p>
          <a:p>
            <a:pPr algn="just">
              <a:buFont typeface="Wingdings" panose="05000000000000000000" pitchFamily="2" charset="2"/>
              <a:buChar char="Ø"/>
            </a:pPr>
            <a:endParaRPr lang="en-US" sz="1400" dirty="0"/>
          </a:p>
          <a:p>
            <a:pPr marL="0" indent="0" algn="just">
              <a:buNone/>
            </a:pPr>
            <a:endParaRPr lang="en-US" sz="1400" dirty="0"/>
          </a:p>
        </p:txBody>
      </p:sp>
      <p:sp>
        <p:nvSpPr>
          <p:cNvPr id="4" name="Footer Placeholder 3"/>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39</a:t>
            </a:fld>
            <a:endParaRPr lang="en-US" noProof="0" dirty="0"/>
          </a:p>
        </p:txBody>
      </p:sp>
    </p:spTree>
    <p:extLst>
      <p:ext uri="{BB962C8B-B14F-4D97-AF65-F5344CB8AC3E}">
        <p14:creationId xmlns:p14="http://schemas.microsoft.com/office/powerpoint/2010/main" val="2212144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Font typeface="Wingdings" panose="05000000000000000000" pitchFamily="2" charset="2"/>
              <a:buChar char="Ø"/>
            </a:pPr>
            <a:r>
              <a:rPr lang="en-US" dirty="0"/>
              <a:t>If an assessee fails to deduct tax at source or having deducted fails to pay, then such person shall be deemed to be an assessee in default. </a:t>
            </a:r>
          </a:p>
          <a:p>
            <a:pPr algn="just">
              <a:buFont typeface="Wingdings" panose="05000000000000000000" pitchFamily="2" charset="2"/>
              <a:buChar char="Ø"/>
            </a:pPr>
            <a:r>
              <a:rPr lang="en-US" dirty="0" smtClean="0"/>
              <a:t>Simple </a:t>
            </a:r>
            <a:r>
              <a:rPr lang="en-US" dirty="0"/>
              <a:t>interest </a:t>
            </a:r>
            <a:r>
              <a:rPr lang="en-US" dirty="0" smtClean="0"/>
              <a:t>U/s. 201 (</a:t>
            </a:r>
            <a:r>
              <a:rPr lang="en-US" dirty="0"/>
              <a:t>1A) at the rate of 1% or 1.5% shall be payable who does not deduct or after deducting fails to pay the tax. </a:t>
            </a:r>
          </a:p>
          <a:p>
            <a:pPr algn="just">
              <a:buFont typeface="Wingdings" panose="05000000000000000000" pitchFamily="2" charset="2"/>
              <a:buChar char="Ø"/>
            </a:pPr>
            <a:r>
              <a:rPr lang="en-US" dirty="0" smtClean="0"/>
              <a:t>Interest </a:t>
            </a:r>
            <a:r>
              <a:rPr lang="en-US" dirty="0"/>
              <a:t>to be paid from the date on which such tax was deducted to the date on which such tax is actually paid.</a:t>
            </a:r>
          </a:p>
        </p:txBody>
      </p:sp>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40</a:t>
            </a:fld>
            <a:endParaRPr lang="en-US" dirty="0"/>
          </a:p>
        </p:txBody>
      </p:sp>
      <p:sp>
        <p:nvSpPr>
          <p:cNvPr id="5" name="Title 4"/>
          <p:cNvSpPr>
            <a:spLocks noGrp="1"/>
          </p:cNvSpPr>
          <p:nvPr>
            <p:ph type="title"/>
          </p:nvPr>
        </p:nvSpPr>
        <p:spPr/>
        <p:txBody>
          <a:bodyPr/>
          <a:lstStyle/>
          <a:p>
            <a:pPr algn="l"/>
            <a:r>
              <a:rPr lang="en-US" i="1" cap="none" dirty="0"/>
              <a:t>Section </a:t>
            </a:r>
            <a:r>
              <a:rPr lang="en-US" i="1" cap="none" dirty="0" smtClean="0"/>
              <a:t>201(1A) </a:t>
            </a:r>
            <a:r>
              <a:rPr lang="en-US" i="1" cap="none" dirty="0"/>
              <a:t>~ </a:t>
            </a:r>
            <a:r>
              <a:rPr lang="en-US" cap="none" dirty="0"/>
              <a:t>K</a:t>
            </a:r>
            <a:r>
              <a:rPr lang="en-US" i="1" cap="none" dirty="0"/>
              <a:t>ey Points to Consider</a:t>
            </a:r>
            <a:endParaRPr lang="en-US" dirty="0"/>
          </a:p>
        </p:txBody>
      </p:sp>
    </p:spTree>
    <p:extLst>
      <p:ext uri="{BB962C8B-B14F-4D97-AF65-F5344CB8AC3E}">
        <p14:creationId xmlns:p14="http://schemas.microsoft.com/office/powerpoint/2010/main" val="1674481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524E7AA8-036D-4F28-96BA-A52B66A33BD9}"/>
              </a:ext>
            </a:extLst>
          </p:cNvPr>
          <p:cNvSpPr>
            <a:spLocks noGrp="1"/>
          </p:cNvSpPr>
          <p:nvPr>
            <p:ph type="title"/>
          </p:nvPr>
        </p:nvSpPr>
        <p:spPr>
          <a:xfrm>
            <a:off x="450376" y="573205"/>
            <a:ext cx="11300346" cy="1310185"/>
          </a:xfrm>
        </p:spPr>
        <p:txBody>
          <a:bodyPr/>
          <a:lstStyle/>
          <a:p>
            <a:pPr algn="l"/>
            <a:r>
              <a:rPr lang="en-US" i="1" cap="none" dirty="0" smtClean="0"/>
              <a:t>Consequences </a:t>
            </a:r>
            <a:r>
              <a:rPr lang="en-US" i="1" cap="none" dirty="0"/>
              <a:t>Of Non </a:t>
            </a:r>
            <a:r>
              <a:rPr lang="en-US" i="1" cap="none" dirty="0" smtClean="0"/>
              <a:t>Compliance ~ Penalty </a:t>
            </a:r>
            <a:endParaRPr lang="en-US" cap="none" dirty="0"/>
          </a:p>
        </p:txBody>
      </p:sp>
      <p:sp>
        <p:nvSpPr>
          <p:cNvPr id="3" name="Content Placeholder 2" descr="content">
            <a:extLst>
              <a:ext uri="{FF2B5EF4-FFF2-40B4-BE49-F238E27FC236}">
                <a16:creationId xmlns="" xmlns:a16="http://schemas.microsoft.com/office/drawing/2014/main" id="{46EBE25F-EA7E-41D8-8362-014D6953C631}"/>
              </a:ext>
            </a:extLst>
          </p:cNvPr>
          <p:cNvSpPr>
            <a:spLocks noGrp="1"/>
          </p:cNvSpPr>
          <p:nvPr>
            <p:ph idx="1"/>
          </p:nvPr>
        </p:nvSpPr>
        <p:spPr>
          <a:xfrm>
            <a:off x="548640" y="2286000"/>
            <a:ext cx="10972800" cy="3657600"/>
          </a:xfrm>
        </p:spPr>
        <p:txBody>
          <a:bodyPr>
            <a:noAutofit/>
          </a:bodyPr>
          <a:lstStyle/>
          <a:p>
            <a:pPr algn="just">
              <a:buFont typeface="Wingdings" panose="05000000000000000000" pitchFamily="2" charset="2"/>
              <a:buChar char="Ø"/>
            </a:pPr>
            <a:r>
              <a:rPr lang="en-US" b="1" dirty="0" smtClean="0"/>
              <a:t>Section 221 Penalty </a:t>
            </a:r>
            <a:r>
              <a:rPr lang="en-US" b="1" dirty="0"/>
              <a:t>payable when tax in default.</a:t>
            </a:r>
            <a:endParaRPr lang="en-US" b="1" dirty="0" smtClean="0"/>
          </a:p>
          <a:p>
            <a:pPr marL="342900" indent="-342900" algn="just">
              <a:buSzPct val="100000"/>
              <a:buFont typeface="+mj-lt"/>
              <a:buAutoNum type="arabicPeriod"/>
            </a:pPr>
            <a:r>
              <a:rPr lang="en-US" dirty="0" smtClean="0"/>
              <a:t>When </a:t>
            </a:r>
            <a:r>
              <a:rPr lang="en-US" dirty="0"/>
              <a:t>an assessee is in default or is deemed to be in default in making a payment of tax, he shall, in addition to the amount of the arrears and the amount of interest payable under sub-section (2) of section 220, be liable, by way of penalty, to pay such amount as the Assessing Officer may direct, and in the case of a continuing default, such further amount or amounts as the Assessing Officer may, from time to time, direct, so, however, that the total amount of penalty does not exceed the amount of tax in arrears :</a:t>
            </a:r>
          </a:p>
          <a:p>
            <a:pPr algn="just"/>
            <a:r>
              <a:rPr lang="en-US" b="1" dirty="0"/>
              <a:t>Provided</a:t>
            </a:r>
            <a:r>
              <a:rPr lang="en-US" dirty="0"/>
              <a:t> that before levying any such penalty, the assessee shall be given a reasonable opportunity of being heard :</a:t>
            </a:r>
          </a:p>
          <a:p>
            <a:pPr algn="just"/>
            <a:r>
              <a:rPr lang="en-US" b="1" dirty="0"/>
              <a:t>Provided further</a:t>
            </a:r>
            <a:r>
              <a:rPr lang="en-US" dirty="0"/>
              <a:t> that where the assessee proves to the satisfaction of the Assessing Officer that the default was for good and sufficient reasons, no penalty shall be levied under this section</a:t>
            </a:r>
            <a:r>
              <a:rPr lang="en-US" dirty="0" smtClean="0"/>
              <a:t>.</a:t>
            </a:r>
            <a:endParaRPr lang="en-US" dirty="0"/>
          </a:p>
        </p:txBody>
      </p:sp>
      <p:sp>
        <p:nvSpPr>
          <p:cNvPr id="4" name="Footer Placeholder 3"/>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41</a:t>
            </a:fld>
            <a:endParaRPr lang="en-US" noProof="0" dirty="0"/>
          </a:p>
        </p:txBody>
      </p:sp>
    </p:spTree>
    <p:extLst>
      <p:ext uri="{BB962C8B-B14F-4D97-AF65-F5344CB8AC3E}">
        <p14:creationId xmlns:p14="http://schemas.microsoft.com/office/powerpoint/2010/main" val="38400103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SzPct val="100000"/>
              <a:buFont typeface="Wingdings" panose="05000000000000000000" pitchFamily="2" charset="2"/>
              <a:buChar char="Ø"/>
            </a:pPr>
            <a:r>
              <a:rPr lang="en-US" dirty="0"/>
              <a:t>Penalty </a:t>
            </a:r>
            <a:r>
              <a:rPr lang="en-US" dirty="0" smtClean="0"/>
              <a:t>U/s. 221 is </a:t>
            </a:r>
            <a:r>
              <a:rPr lang="en-US" dirty="0"/>
              <a:t>payable when an assessee is in default or is deemed to be in default in making the payment of tax and fails to pay the tax. </a:t>
            </a:r>
          </a:p>
          <a:p>
            <a:pPr algn="just">
              <a:buSzPct val="100000"/>
              <a:buFont typeface="Wingdings" panose="05000000000000000000" pitchFamily="2" charset="2"/>
              <a:buChar char="Ø"/>
            </a:pPr>
            <a:r>
              <a:rPr lang="en-US" dirty="0" smtClean="0"/>
              <a:t>The </a:t>
            </a:r>
            <a:r>
              <a:rPr lang="en-US" dirty="0"/>
              <a:t>Assessing Officer may direct an amount of penalty payable. </a:t>
            </a:r>
          </a:p>
          <a:p>
            <a:pPr algn="just">
              <a:buSzPct val="100000"/>
              <a:buFont typeface="Wingdings" panose="05000000000000000000" pitchFamily="2" charset="2"/>
              <a:buChar char="Ø"/>
            </a:pPr>
            <a:r>
              <a:rPr lang="en-US" dirty="0" smtClean="0"/>
              <a:t>The </a:t>
            </a:r>
            <a:r>
              <a:rPr lang="en-US" dirty="0"/>
              <a:t>total amount of penalty shall not exceed the amount of tax in arrears. </a:t>
            </a:r>
          </a:p>
          <a:p>
            <a:pPr algn="just">
              <a:buSzPct val="100000"/>
              <a:buFont typeface="Wingdings" panose="05000000000000000000" pitchFamily="2" charset="2"/>
              <a:buChar char="Ø"/>
            </a:pPr>
            <a:r>
              <a:rPr lang="en-US" dirty="0" smtClean="0"/>
              <a:t>The </a:t>
            </a:r>
            <a:r>
              <a:rPr lang="en-US" dirty="0"/>
              <a:t>assessee shall be given a reasonable opportunity of being heard. </a:t>
            </a:r>
          </a:p>
          <a:p>
            <a:pPr algn="just">
              <a:buSzPct val="100000"/>
              <a:buFont typeface="Wingdings" panose="05000000000000000000" pitchFamily="2" charset="2"/>
              <a:buChar char="Ø"/>
            </a:pPr>
            <a:r>
              <a:rPr lang="en-US" dirty="0" smtClean="0"/>
              <a:t>No </a:t>
            </a:r>
            <a:r>
              <a:rPr lang="en-US" dirty="0"/>
              <a:t>penalty shall be levied where the assessee proves to the satisfaction of the Assessing Officer that the default was for good and sufficient reasons.</a:t>
            </a:r>
          </a:p>
        </p:txBody>
      </p:sp>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42</a:t>
            </a:fld>
            <a:endParaRPr lang="en-US" dirty="0"/>
          </a:p>
        </p:txBody>
      </p:sp>
      <p:sp>
        <p:nvSpPr>
          <p:cNvPr id="5" name="Title 4"/>
          <p:cNvSpPr>
            <a:spLocks noGrp="1"/>
          </p:cNvSpPr>
          <p:nvPr>
            <p:ph type="title"/>
          </p:nvPr>
        </p:nvSpPr>
        <p:spPr/>
        <p:txBody>
          <a:bodyPr/>
          <a:lstStyle/>
          <a:p>
            <a:pPr algn="l"/>
            <a:r>
              <a:rPr lang="en-US" i="1" cap="none" dirty="0"/>
              <a:t>Section </a:t>
            </a:r>
            <a:r>
              <a:rPr lang="en-US" i="1" cap="none" dirty="0" smtClean="0"/>
              <a:t>221 </a:t>
            </a:r>
            <a:r>
              <a:rPr lang="en-US" i="1" cap="none" dirty="0"/>
              <a:t>~ </a:t>
            </a:r>
            <a:r>
              <a:rPr lang="en-US" cap="none" dirty="0"/>
              <a:t>K</a:t>
            </a:r>
            <a:r>
              <a:rPr lang="en-US" i="1" cap="none" dirty="0"/>
              <a:t>ey Points to Consider</a:t>
            </a:r>
            <a:endParaRPr lang="en-US" dirty="0"/>
          </a:p>
        </p:txBody>
      </p:sp>
    </p:spTree>
    <p:extLst>
      <p:ext uri="{BB962C8B-B14F-4D97-AF65-F5344CB8AC3E}">
        <p14:creationId xmlns:p14="http://schemas.microsoft.com/office/powerpoint/2010/main" val="1889233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524E7AA8-036D-4F28-96BA-A52B66A33BD9}"/>
              </a:ext>
            </a:extLst>
          </p:cNvPr>
          <p:cNvSpPr>
            <a:spLocks noGrp="1"/>
          </p:cNvSpPr>
          <p:nvPr>
            <p:ph type="title"/>
          </p:nvPr>
        </p:nvSpPr>
        <p:spPr>
          <a:xfrm>
            <a:off x="450376" y="573205"/>
            <a:ext cx="11300346" cy="1310185"/>
          </a:xfrm>
        </p:spPr>
        <p:txBody>
          <a:bodyPr/>
          <a:lstStyle/>
          <a:p>
            <a:pPr algn="l"/>
            <a:r>
              <a:rPr lang="en-US" i="1" cap="none" dirty="0" smtClean="0"/>
              <a:t>Consequences Of Non Compliance ~ T.D.S. ~ Penalty </a:t>
            </a:r>
            <a:endParaRPr lang="en-US" i="1" cap="none" dirty="0"/>
          </a:p>
        </p:txBody>
      </p:sp>
      <p:sp>
        <p:nvSpPr>
          <p:cNvPr id="3" name="Content Placeholder 2" descr="content">
            <a:extLst>
              <a:ext uri="{FF2B5EF4-FFF2-40B4-BE49-F238E27FC236}">
                <a16:creationId xmlns="" xmlns:a16="http://schemas.microsoft.com/office/drawing/2014/main" id="{46EBE25F-EA7E-41D8-8362-014D6953C631}"/>
              </a:ext>
            </a:extLst>
          </p:cNvPr>
          <p:cNvSpPr>
            <a:spLocks noGrp="1"/>
          </p:cNvSpPr>
          <p:nvPr>
            <p:ph idx="1"/>
          </p:nvPr>
        </p:nvSpPr>
        <p:spPr>
          <a:xfrm>
            <a:off x="548640" y="2286000"/>
            <a:ext cx="10972800" cy="3657600"/>
          </a:xfrm>
        </p:spPr>
        <p:txBody>
          <a:bodyPr>
            <a:noAutofit/>
          </a:bodyPr>
          <a:lstStyle/>
          <a:p>
            <a:pPr algn="just">
              <a:buFont typeface="Wingdings" panose="05000000000000000000" pitchFamily="2" charset="2"/>
              <a:buChar char="Ø"/>
            </a:pPr>
            <a:r>
              <a:rPr lang="en-US" b="1" dirty="0"/>
              <a:t>Section 271C Penalty for failure to deduct tax at source.</a:t>
            </a:r>
          </a:p>
          <a:p>
            <a:pPr marL="342900" indent="-342900" algn="just">
              <a:buSzPct val="100000"/>
              <a:buFont typeface="+mj-lt"/>
              <a:buAutoNum type="arabicParenR"/>
            </a:pPr>
            <a:r>
              <a:rPr lang="en-US" dirty="0" smtClean="0"/>
              <a:t>If </a:t>
            </a:r>
            <a:r>
              <a:rPr lang="en-US" dirty="0"/>
              <a:t>any person fails to—</a:t>
            </a:r>
          </a:p>
          <a:p>
            <a:pPr marL="342900" indent="-342900" algn="just">
              <a:buSzPct val="100000"/>
              <a:buFont typeface="+mj-lt"/>
              <a:buAutoNum type="alphaLcPeriod"/>
            </a:pPr>
            <a:r>
              <a:rPr lang="en-US" dirty="0" smtClean="0"/>
              <a:t>deduct </a:t>
            </a:r>
            <a:r>
              <a:rPr lang="en-US" dirty="0"/>
              <a:t>the whole or any part of the tax as required by or under the provisions of Chapter XVII-B; </a:t>
            </a:r>
            <a:r>
              <a:rPr lang="en-US" dirty="0" smtClean="0"/>
              <a:t>or</a:t>
            </a:r>
          </a:p>
          <a:p>
            <a:pPr marL="342900" indent="-342900" algn="just">
              <a:buSzPct val="100000"/>
              <a:buFont typeface="+mj-lt"/>
              <a:buAutoNum type="alphaLcPeriod"/>
            </a:pPr>
            <a:r>
              <a:rPr lang="en-US" dirty="0" smtClean="0"/>
              <a:t>pay </a:t>
            </a:r>
            <a:r>
              <a:rPr lang="en-US" dirty="0"/>
              <a:t>the whole or any part of the tax as required by or under—</a:t>
            </a:r>
          </a:p>
          <a:p>
            <a:pPr marL="724050" lvl="1" indent="-400050" algn="just">
              <a:buSzPct val="100000"/>
              <a:buFont typeface="+mj-lt"/>
              <a:buAutoNum type="romanLcPeriod"/>
            </a:pPr>
            <a:r>
              <a:rPr lang="en-US" sz="1800" dirty="0" smtClean="0"/>
              <a:t>sub-section </a:t>
            </a:r>
            <a:r>
              <a:rPr lang="en-US" sz="1800" dirty="0"/>
              <a:t>(2) of section 115-O; </a:t>
            </a:r>
            <a:r>
              <a:rPr lang="en-US" sz="1800" dirty="0" smtClean="0"/>
              <a:t>or</a:t>
            </a:r>
          </a:p>
          <a:p>
            <a:pPr marL="724050" lvl="1" indent="-400050" algn="just">
              <a:buSzPct val="100000"/>
              <a:buFont typeface="+mj-lt"/>
              <a:buAutoNum type="romanLcPeriod"/>
            </a:pPr>
            <a:r>
              <a:rPr lang="en-US" sz="1800" dirty="0" smtClean="0"/>
              <a:t>the </a:t>
            </a:r>
            <a:r>
              <a:rPr lang="en-US" sz="1800" dirty="0"/>
              <a:t>second proviso to section 194B,</a:t>
            </a:r>
          </a:p>
          <a:p>
            <a:pPr marL="0" indent="0" algn="just">
              <a:buNone/>
            </a:pPr>
            <a:r>
              <a:rPr lang="en-US" dirty="0" smtClean="0"/>
              <a:t>	then</a:t>
            </a:r>
            <a:r>
              <a:rPr lang="en-US" dirty="0"/>
              <a:t>, such person shall be liable to pay, by way of penalty, a sum equal to the amount of tax which such </a:t>
            </a:r>
            <a:r>
              <a:rPr lang="en-US" dirty="0" smtClean="0"/>
              <a:t>	person </a:t>
            </a:r>
            <a:r>
              <a:rPr lang="en-US" dirty="0"/>
              <a:t>failed to deduct or pay as aforesaid.</a:t>
            </a:r>
          </a:p>
          <a:p>
            <a:pPr marL="342900" indent="-342900" algn="just">
              <a:buSzPct val="100000"/>
              <a:buFont typeface="+mj-lt"/>
              <a:buAutoNum type="arabicParenR" startAt="2"/>
            </a:pPr>
            <a:r>
              <a:rPr lang="en-US" dirty="0" smtClean="0"/>
              <a:t>Any </a:t>
            </a:r>
            <a:r>
              <a:rPr lang="en-US" dirty="0"/>
              <a:t>penalty imposable under sub-section (1) shall be imposed by the Joint Commissioner.</a:t>
            </a:r>
          </a:p>
        </p:txBody>
      </p:sp>
      <p:sp>
        <p:nvSpPr>
          <p:cNvPr id="4" name="Footer Placeholder 3"/>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43</a:t>
            </a:fld>
            <a:endParaRPr lang="en-US" noProof="0" dirty="0"/>
          </a:p>
        </p:txBody>
      </p:sp>
    </p:spTree>
    <p:extLst>
      <p:ext uri="{BB962C8B-B14F-4D97-AF65-F5344CB8AC3E}">
        <p14:creationId xmlns:p14="http://schemas.microsoft.com/office/powerpoint/2010/main" val="6672090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SzPct val="100000"/>
              <a:buFont typeface="Wingdings" panose="05000000000000000000" pitchFamily="2" charset="2"/>
              <a:buChar char="Ø"/>
            </a:pPr>
            <a:r>
              <a:rPr lang="en-US" dirty="0"/>
              <a:t>Failure to deduct the whole or any part of the tax</a:t>
            </a:r>
          </a:p>
          <a:p>
            <a:pPr lvl="1" algn="just">
              <a:buSzPct val="100000"/>
              <a:buFont typeface="Wingdings" panose="05000000000000000000" pitchFamily="2" charset="2"/>
              <a:buChar char="§"/>
            </a:pPr>
            <a:r>
              <a:rPr lang="en-US" sz="1800" dirty="0"/>
              <a:t>As required under the provisions of Chapter XVIIB, or</a:t>
            </a:r>
          </a:p>
          <a:p>
            <a:pPr lvl="1" algn="just">
              <a:buSzPct val="100000"/>
              <a:buFont typeface="Wingdings" panose="05000000000000000000" pitchFamily="2" charset="2"/>
              <a:buChar char="§"/>
            </a:pPr>
            <a:r>
              <a:rPr lang="en-US" sz="1800" dirty="0"/>
              <a:t>As required under section 115 -O(2) or</a:t>
            </a:r>
          </a:p>
          <a:p>
            <a:pPr lvl="1" algn="just">
              <a:buSzPct val="100000"/>
              <a:buFont typeface="Wingdings" panose="05000000000000000000" pitchFamily="2" charset="2"/>
              <a:buChar char="§"/>
            </a:pPr>
            <a:r>
              <a:rPr lang="en-US" sz="1800" dirty="0"/>
              <a:t>As per second proviso to section 194B</a:t>
            </a:r>
          </a:p>
          <a:p>
            <a:pPr marL="306000" lvl="1" algn="just">
              <a:buSzPct val="100000"/>
              <a:buFont typeface="Wingdings" panose="05000000000000000000" pitchFamily="2" charset="2"/>
              <a:buChar char="Ø"/>
            </a:pPr>
            <a:r>
              <a:rPr lang="en-US" sz="1800" dirty="0"/>
              <a:t>Penalty of the sum equal to the amount of tax which was required to be deducted or paid shall be payable.</a:t>
            </a:r>
          </a:p>
          <a:p>
            <a:pPr marL="306000" lvl="1" algn="just">
              <a:buSzPct val="100000"/>
              <a:buFont typeface="Wingdings" panose="05000000000000000000" pitchFamily="2" charset="2"/>
              <a:buChar char="Ø"/>
            </a:pPr>
            <a:r>
              <a:rPr lang="en-US" sz="1800" dirty="0"/>
              <a:t>Any penalty imposable shall be imposed by the Joint Commissioner.</a:t>
            </a:r>
          </a:p>
          <a:p>
            <a:pPr marL="0" indent="0" algn="just">
              <a:buSzPct val="100000"/>
              <a:buNone/>
            </a:pPr>
            <a:endParaRPr lang="en-US" dirty="0"/>
          </a:p>
        </p:txBody>
      </p:sp>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44</a:t>
            </a:fld>
            <a:endParaRPr lang="en-US" dirty="0"/>
          </a:p>
        </p:txBody>
      </p:sp>
      <p:sp>
        <p:nvSpPr>
          <p:cNvPr id="5" name="Title 4"/>
          <p:cNvSpPr>
            <a:spLocks noGrp="1"/>
          </p:cNvSpPr>
          <p:nvPr>
            <p:ph type="title"/>
          </p:nvPr>
        </p:nvSpPr>
        <p:spPr/>
        <p:txBody>
          <a:bodyPr/>
          <a:lstStyle/>
          <a:p>
            <a:pPr algn="l"/>
            <a:r>
              <a:rPr lang="en-US" i="1" cap="none" dirty="0"/>
              <a:t>Section 271C ~ </a:t>
            </a:r>
            <a:r>
              <a:rPr lang="en-US" cap="none" dirty="0"/>
              <a:t>K</a:t>
            </a:r>
            <a:r>
              <a:rPr lang="en-US" i="1" cap="none" dirty="0"/>
              <a:t>ey Points to Consider</a:t>
            </a:r>
            <a:endParaRPr lang="en-US" dirty="0"/>
          </a:p>
        </p:txBody>
      </p:sp>
    </p:spTree>
    <p:extLst>
      <p:ext uri="{BB962C8B-B14F-4D97-AF65-F5344CB8AC3E}">
        <p14:creationId xmlns:p14="http://schemas.microsoft.com/office/powerpoint/2010/main" val="3527293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524E7AA8-036D-4F28-96BA-A52B66A33BD9}"/>
              </a:ext>
            </a:extLst>
          </p:cNvPr>
          <p:cNvSpPr>
            <a:spLocks noGrp="1"/>
          </p:cNvSpPr>
          <p:nvPr>
            <p:ph type="title"/>
          </p:nvPr>
        </p:nvSpPr>
        <p:spPr>
          <a:xfrm>
            <a:off x="450376" y="573205"/>
            <a:ext cx="11300346" cy="1310185"/>
          </a:xfrm>
        </p:spPr>
        <p:txBody>
          <a:bodyPr>
            <a:normAutofit fontScale="90000"/>
          </a:bodyPr>
          <a:lstStyle/>
          <a:p>
            <a:pPr algn="l"/>
            <a:r>
              <a:rPr lang="en-US" i="1" cap="none" dirty="0" smtClean="0"/>
              <a:t>Consequences </a:t>
            </a:r>
            <a:r>
              <a:rPr lang="en-US" i="1" cap="none" dirty="0"/>
              <a:t>Of Non </a:t>
            </a:r>
            <a:r>
              <a:rPr lang="en-US" i="1" cap="none" dirty="0" smtClean="0"/>
              <a:t>Compliance ~ T.D.S. ~ Prosecution </a:t>
            </a:r>
            <a:endParaRPr lang="en-US" cap="none" dirty="0"/>
          </a:p>
        </p:txBody>
      </p:sp>
      <p:sp>
        <p:nvSpPr>
          <p:cNvPr id="3" name="Content Placeholder 2" descr="content">
            <a:extLst>
              <a:ext uri="{FF2B5EF4-FFF2-40B4-BE49-F238E27FC236}">
                <a16:creationId xmlns="" xmlns:a16="http://schemas.microsoft.com/office/drawing/2014/main" id="{46EBE25F-EA7E-41D8-8362-014D6953C631}"/>
              </a:ext>
            </a:extLst>
          </p:cNvPr>
          <p:cNvSpPr>
            <a:spLocks noGrp="1"/>
          </p:cNvSpPr>
          <p:nvPr>
            <p:ph idx="1"/>
          </p:nvPr>
        </p:nvSpPr>
        <p:spPr>
          <a:xfrm>
            <a:off x="548640" y="2286000"/>
            <a:ext cx="10972800" cy="3657600"/>
          </a:xfrm>
        </p:spPr>
        <p:txBody>
          <a:bodyPr>
            <a:noAutofit/>
          </a:bodyPr>
          <a:lstStyle/>
          <a:p>
            <a:pPr algn="just">
              <a:buFont typeface="Wingdings" panose="05000000000000000000" pitchFamily="2" charset="2"/>
              <a:buChar char="Ø"/>
            </a:pPr>
            <a:r>
              <a:rPr lang="en-US" b="1" dirty="0" smtClean="0"/>
              <a:t>Section 276B </a:t>
            </a:r>
            <a:r>
              <a:rPr lang="en-US" b="1" dirty="0"/>
              <a:t>Failure to pay tax to the credit of Central Government under Chapter XII-D or XVII-B</a:t>
            </a:r>
            <a:r>
              <a:rPr lang="en-US" b="1" dirty="0" smtClean="0"/>
              <a:t>.</a:t>
            </a:r>
          </a:p>
          <a:p>
            <a:pPr marL="0" indent="0" algn="just">
              <a:buNone/>
            </a:pPr>
            <a:r>
              <a:rPr lang="en-US" dirty="0" smtClean="0"/>
              <a:t>	If </a:t>
            </a:r>
            <a:r>
              <a:rPr lang="en-US" dirty="0"/>
              <a:t>a person fails to pay to the credit of the Central Government</a:t>
            </a:r>
            <a:r>
              <a:rPr lang="en-US" dirty="0" smtClean="0"/>
              <a:t>,-</a:t>
            </a:r>
            <a:endParaRPr lang="en-US" dirty="0"/>
          </a:p>
          <a:p>
            <a:pPr marL="342900" indent="-342900" algn="just">
              <a:buSzPct val="100000"/>
              <a:buFont typeface="+mj-lt"/>
              <a:buAutoNum type="alphaLcPeriod"/>
            </a:pPr>
            <a:r>
              <a:rPr lang="en-US" dirty="0" smtClean="0"/>
              <a:t>the </a:t>
            </a:r>
            <a:r>
              <a:rPr lang="en-US" dirty="0"/>
              <a:t>tax deducted at source by him as required by or under the provisions of Chapter XVII-B; </a:t>
            </a:r>
            <a:r>
              <a:rPr lang="en-US" dirty="0" smtClean="0"/>
              <a:t>or</a:t>
            </a:r>
          </a:p>
          <a:p>
            <a:pPr marL="342900" indent="-342900" algn="just">
              <a:buSzPct val="100000"/>
              <a:buFont typeface="+mj-lt"/>
              <a:buAutoNum type="alphaLcPeriod"/>
            </a:pPr>
            <a:r>
              <a:rPr lang="en-US" dirty="0" smtClean="0"/>
              <a:t>the </a:t>
            </a:r>
            <a:r>
              <a:rPr lang="en-US" dirty="0"/>
              <a:t>tax payable by him, as required by or under—</a:t>
            </a:r>
          </a:p>
          <a:p>
            <a:pPr marL="724050" lvl="1" indent="-400050" algn="just">
              <a:buSzPct val="100000"/>
              <a:buFont typeface="+mj-lt"/>
              <a:buAutoNum type="romanLcPeriod"/>
            </a:pPr>
            <a:r>
              <a:rPr lang="en-US" sz="1800" dirty="0" smtClean="0"/>
              <a:t>sub-section </a:t>
            </a:r>
            <a:r>
              <a:rPr lang="en-US" sz="1800" dirty="0"/>
              <a:t>(2) of section 115-O; </a:t>
            </a:r>
            <a:r>
              <a:rPr lang="en-US" sz="1800" dirty="0" smtClean="0"/>
              <a:t>or</a:t>
            </a:r>
          </a:p>
          <a:p>
            <a:pPr marL="724050" lvl="1" indent="-400050" algn="just">
              <a:buSzPct val="100000"/>
              <a:buFont typeface="+mj-lt"/>
              <a:buAutoNum type="romanLcPeriod"/>
            </a:pPr>
            <a:r>
              <a:rPr lang="en-US" sz="1800" dirty="0" smtClean="0"/>
              <a:t>the </a:t>
            </a:r>
            <a:r>
              <a:rPr lang="en-US" sz="1800" dirty="0"/>
              <a:t>second proviso to section 194B,</a:t>
            </a:r>
          </a:p>
          <a:p>
            <a:pPr marL="0" indent="0" algn="just">
              <a:buNone/>
            </a:pPr>
            <a:r>
              <a:rPr lang="en-US" dirty="0" smtClean="0"/>
              <a:t>	he </a:t>
            </a:r>
            <a:r>
              <a:rPr lang="en-US" dirty="0"/>
              <a:t>shall be punishable with rigorous imprisonment for a term which shall not be less than three months but </a:t>
            </a:r>
            <a:r>
              <a:rPr lang="en-US" dirty="0" smtClean="0"/>
              <a:t>	which </a:t>
            </a:r>
            <a:r>
              <a:rPr lang="en-US" dirty="0"/>
              <a:t>may extend to seven years and with fine.</a:t>
            </a:r>
          </a:p>
          <a:p>
            <a:pPr marL="0" indent="0" algn="just">
              <a:buNone/>
            </a:pPr>
            <a:endParaRPr lang="en-US" b="1" dirty="0" smtClean="0"/>
          </a:p>
        </p:txBody>
      </p:sp>
      <p:sp>
        <p:nvSpPr>
          <p:cNvPr id="4" name="Footer Placeholder 3"/>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45</a:t>
            </a:fld>
            <a:endParaRPr lang="en-US" noProof="0" dirty="0"/>
          </a:p>
        </p:txBody>
      </p:sp>
    </p:spTree>
    <p:extLst>
      <p:ext uri="{BB962C8B-B14F-4D97-AF65-F5344CB8AC3E}">
        <p14:creationId xmlns:p14="http://schemas.microsoft.com/office/powerpoint/2010/main" val="18695896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524E7AA8-036D-4F28-96BA-A52B66A33BD9}"/>
              </a:ext>
            </a:extLst>
          </p:cNvPr>
          <p:cNvSpPr>
            <a:spLocks noGrp="1"/>
          </p:cNvSpPr>
          <p:nvPr>
            <p:ph type="title"/>
          </p:nvPr>
        </p:nvSpPr>
        <p:spPr>
          <a:xfrm>
            <a:off x="450376" y="573205"/>
            <a:ext cx="11300346" cy="1310185"/>
          </a:xfrm>
        </p:spPr>
        <p:txBody>
          <a:bodyPr/>
          <a:lstStyle/>
          <a:p>
            <a:pPr algn="l"/>
            <a:r>
              <a:rPr lang="en-US" i="1" cap="none" dirty="0"/>
              <a:t>Section </a:t>
            </a:r>
            <a:r>
              <a:rPr lang="en-US" i="1" cap="none" dirty="0" smtClean="0"/>
              <a:t>276B </a:t>
            </a:r>
            <a:r>
              <a:rPr lang="en-US" i="1" cap="none" dirty="0"/>
              <a:t>~ </a:t>
            </a:r>
            <a:r>
              <a:rPr lang="en-US" cap="none" dirty="0"/>
              <a:t>K</a:t>
            </a:r>
            <a:r>
              <a:rPr lang="en-US" i="1" cap="none" dirty="0"/>
              <a:t>ey Points to Consider</a:t>
            </a:r>
            <a:endParaRPr lang="en-US" cap="none" dirty="0"/>
          </a:p>
        </p:txBody>
      </p:sp>
      <p:sp>
        <p:nvSpPr>
          <p:cNvPr id="3" name="Content Placeholder 2" descr="content">
            <a:extLst>
              <a:ext uri="{FF2B5EF4-FFF2-40B4-BE49-F238E27FC236}">
                <a16:creationId xmlns="" xmlns:a16="http://schemas.microsoft.com/office/drawing/2014/main" id="{46EBE25F-EA7E-41D8-8362-014D6953C631}"/>
              </a:ext>
            </a:extLst>
          </p:cNvPr>
          <p:cNvSpPr>
            <a:spLocks noGrp="1"/>
          </p:cNvSpPr>
          <p:nvPr>
            <p:ph idx="1"/>
          </p:nvPr>
        </p:nvSpPr>
        <p:spPr>
          <a:xfrm>
            <a:off x="548640" y="2286000"/>
            <a:ext cx="10972800" cy="3657600"/>
          </a:xfrm>
        </p:spPr>
        <p:txBody>
          <a:bodyPr>
            <a:noAutofit/>
          </a:bodyPr>
          <a:lstStyle/>
          <a:p>
            <a:pPr algn="just">
              <a:buSzPct val="100000"/>
              <a:buFont typeface="Wingdings" panose="05000000000000000000" pitchFamily="2" charset="2"/>
              <a:buChar char="Ø"/>
            </a:pPr>
            <a:r>
              <a:rPr lang="en-US" dirty="0"/>
              <a:t>Failure to pay to the credit of the Central Government, the tax </a:t>
            </a:r>
            <a:r>
              <a:rPr lang="en-US" dirty="0" smtClean="0"/>
              <a:t>deducted by </a:t>
            </a:r>
            <a:r>
              <a:rPr lang="en-US" dirty="0"/>
              <a:t>him as required under the provisions of Chapter </a:t>
            </a:r>
            <a:r>
              <a:rPr lang="en-US" dirty="0" smtClean="0"/>
              <a:t>XVII-B. or</a:t>
            </a:r>
          </a:p>
          <a:p>
            <a:pPr algn="just">
              <a:buSzPct val="100000"/>
              <a:buFont typeface="Wingdings" panose="05000000000000000000" pitchFamily="2" charset="2"/>
              <a:buChar char="Ø"/>
            </a:pPr>
            <a:r>
              <a:rPr lang="en-US" dirty="0" smtClean="0"/>
              <a:t>Punishable </a:t>
            </a:r>
            <a:r>
              <a:rPr lang="en-US" dirty="0"/>
              <a:t>with rigorous imprisonment for a term which shall not be less than three months but which may extend to seven years and with fine.</a:t>
            </a:r>
            <a:endParaRPr lang="en-US" b="1" dirty="0" smtClean="0"/>
          </a:p>
        </p:txBody>
      </p:sp>
      <p:sp>
        <p:nvSpPr>
          <p:cNvPr id="4" name="Footer Placeholder 3"/>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46</a:t>
            </a:fld>
            <a:endParaRPr lang="en-US" noProof="0" dirty="0"/>
          </a:p>
        </p:txBody>
      </p:sp>
    </p:spTree>
    <p:extLst>
      <p:ext uri="{BB962C8B-B14F-4D97-AF65-F5344CB8AC3E}">
        <p14:creationId xmlns:p14="http://schemas.microsoft.com/office/powerpoint/2010/main" val="319885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524E7AA8-036D-4F28-96BA-A52B66A33BD9}"/>
              </a:ext>
            </a:extLst>
          </p:cNvPr>
          <p:cNvSpPr>
            <a:spLocks noGrp="1"/>
          </p:cNvSpPr>
          <p:nvPr>
            <p:ph type="title"/>
          </p:nvPr>
        </p:nvSpPr>
        <p:spPr>
          <a:xfrm>
            <a:off x="450376" y="573205"/>
            <a:ext cx="11300346" cy="1310185"/>
          </a:xfrm>
        </p:spPr>
        <p:txBody>
          <a:bodyPr/>
          <a:lstStyle/>
          <a:p>
            <a:pPr algn="l"/>
            <a:r>
              <a:rPr lang="en-US" i="1" cap="none" dirty="0" smtClean="0"/>
              <a:t>Consequences </a:t>
            </a:r>
            <a:r>
              <a:rPr lang="en-US" i="1" cap="none" dirty="0"/>
              <a:t>Of Non Compliance ~ </a:t>
            </a:r>
            <a:r>
              <a:rPr lang="en-US" i="1" cap="none" dirty="0" smtClean="0"/>
              <a:t>T.C.S</a:t>
            </a:r>
            <a:r>
              <a:rPr lang="en-US" i="1" cap="none" dirty="0"/>
              <a:t>. ~ Penalty </a:t>
            </a:r>
            <a:endParaRPr lang="en-US" cap="none" dirty="0"/>
          </a:p>
        </p:txBody>
      </p:sp>
      <p:sp>
        <p:nvSpPr>
          <p:cNvPr id="3" name="Content Placeholder 2" descr="content">
            <a:extLst>
              <a:ext uri="{FF2B5EF4-FFF2-40B4-BE49-F238E27FC236}">
                <a16:creationId xmlns="" xmlns:a16="http://schemas.microsoft.com/office/drawing/2014/main" id="{46EBE25F-EA7E-41D8-8362-014D6953C631}"/>
              </a:ext>
            </a:extLst>
          </p:cNvPr>
          <p:cNvSpPr>
            <a:spLocks noGrp="1"/>
          </p:cNvSpPr>
          <p:nvPr>
            <p:ph idx="1"/>
          </p:nvPr>
        </p:nvSpPr>
        <p:spPr>
          <a:xfrm>
            <a:off x="548640" y="2286000"/>
            <a:ext cx="10972800" cy="3657600"/>
          </a:xfrm>
        </p:spPr>
        <p:txBody>
          <a:bodyPr>
            <a:noAutofit/>
          </a:bodyPr>
          <a:lstStyle/>
          <a:p>
            <a:pPr algn="just">
              <a:buFont typeface="Wingdings" panose="05000000000000000000" pitchFamily="2" charset="2"/>
              <a:buChar char="Ø"/>
            </a:pPr>
            <a:r>
              <a:rPr lang="en-US" b="1" dirty="0" smtClean="0"/>
              <a:t>Section 271CA </a:t>
            </a:r>
            <a:r>
              <a:rPr lang="en-US" b="1" dirty="0"/>
              <a:t>Penalty for failure to collect tax at </a:t>
            </a:r>
            <a:r>
              <a:rPr lang="en-US" b="1" dirty="0" smtClean="0"/>
              <a:t>source.</a:t>
            </a:r>
          </a:p>
          <a:p>
            <a:pPr marL="342900" indent="-342900" algn="just">
              <a:buSzPct val="100000"/>
              <a:buFont typeface="+mj-lt"/>
              <a:buAutoNum type="arabicParenR"/>
            </a:pPr>
            <a:r>
              <a:rPr lang="en-US" dirty="0"/>
              <a:t>If any person fails to collect the whole or any part of the tax as required by or under the provisions of Chapter XVII-BB, then, such person shall be liable to pay, by way of penalty, a sum equal to the amount of tax which such person failed to collect as aforesaid</a:t>
            </a:r>
            <a:r>
              <a:rPr lang="en-US" dirty="0" smtClean="0"/>
              <a:t>.</a:t>
            </a:r>
          </a:p>
          <a:p>
            <a:pPr marL="342900" indent="-342900" algn="just">
              <a:buSzPct val="100000"/>
              <a:buFont typeface="+mj-lt"/>
              <a:buAutoNum type="arabicParenR"/>
            </a:pPr>
            <a:r>
              <a:rPr lang="en-US" dirty="0" smtClean="0"/>
              <a:t>Any </a:t>
            </a:r>
            <a:r>
              <a:rPr lang="en-US" dirty="0"/>
              <a:t>penalty imposable under sub-section (1) shall be imposed by the Joint Commissioner.</a:t>
            </a:r>
          </a:p>
        </p:txBody>
      </p:sp>
      <p:sp>
        <p:nvSpPr>
          <p:cNvPr id="4" name="Footer Placeholder 3"/>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47</a:t>
            </a:fld>
            <a:endParaRPr lang="en-US" noProof="0" dirty="0"/>
          </a:p>
        </p:txBody>
      </p:sp>
    </p:spTree>
    <p:extLst>
      <p:ext uri="{BB962C8B-B14F-4D97-AF65-F5344CB8AC3E}">
        <p14:creationId xmlns:p14="http://schemas.microsoft.com/office/powerpoint/2010/main" val="292366545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SzPct val="100000"/>
              <a:buFont typeface="Wingdings" panose="05000000000000000000" pitchFamily="2" charset="2"/>
              <a:buChar char="Ø"/>
            </a:pPr>
            <a:r>
              <a:rPr lang="en-US" dirty="0"/>
              <a:t>Failure to collect the whole or any part of the tax under the provisions of Chapter XVIIBB. </a:t>
            </a:r>
          </a:p>
          <a:p>
            <a:pPr>
              <a:buSzPct val="100000"/>
              <a:buFont typeface="Wingdings" panose="05000000000000000000" pitchFamily="2" charset="2"/>
              <a:buChar char="Ø"/>
            </a:pPr>
            <a:r>
              <a:rPr lang="en-US" dirty="0" smtClean="0"/>
              <a:t>Penalty </a:t>
            </a:r>
            <a:r>
              <a:rPr lang="en-US" dirty="0"/>
              <a:t>of the sum equal to the amount of tax which was failed to be collected shall be payable . </a:t>
            </a:r>
          </a:p>
          <a:p>
            <a:pPr>
              <a:buSzPct val="100000"/>
              <a:buFont typeface="Wingdings" panose="05000000000000000000" pitchFamily="2" charset="2"/>
              <a:buChar char="Ø"/>
            </a:pPr>
            <a:r>
              <a:rPr lang="en-US" dirty="0" smtClean="0"/>
              <a:t>Any </a:t>
            </a:r>
            <a:r>
              <a:rPr lang="en-US" dirty="0"/>
              <a:t>penalty imposable under sub-section (1) shall be imposed by the Joint Commissioner.</a:t>
            </a:r>
            <a:endParaRPr lang="en-US" sz="1800" dirty="0"/>
          </a:p>
        </p:txBody>
      </p:sp>
      <p:sp>
        <p:nvSpPr>
          <p:cNvPr id="3" name="Footer Placeholder 2"/>
          <p:cNvSpPr>
            <a:spLocks noGrp="1"/>
          </p:cNvSpPr>
          <p:nvPr>
            <p:ph type="ftr" sz="quarter" idx="11"/>
          </p:nvPr>
        </p:nvSpPr>
        <p:spPr/>
        <p:txBody>
          <a:bodyPr/>
          <a:lstStyle/>
          <a:p>
            <a:r>
              <a:rPr lang="en-US" smtClean="0"/>
              <a:t>Patel Soni Shah &amp; Co</a:t>
            </a:r>
            <a:endParaRPr lang="en-US" dirty="0"/>
          </a:p>
        </p:txBody>
      </p:sp>
      <p:sp>
        <p:nvSpPr>
          <p:cNvPr id="4" name="Slide Number Placeholder 3"/>
          <p:cNvSpPr>
            <a:spLocks noGrp="1"/>
          </p:cNvSpPr>
          <p:nvPr>
            <p:ph type="sldNum" sz="quarter" idx="12"/>
          </p:nvPr>
        </p:nvSpPr>
        <p:spPr/>
        <p:txBody>
          <a:bodyPr/>
          <a:lstStyle/>
          <a:p>
            <a:fld id="{C5C3056E-1632-4A65-A24F-3F10A1450A6E}" type="slidenum">
              <a:rPr lang="en-US" smtClean="0"/>
              <a:pPr/>
              <a:t>48</a:t>
            </a:fld>
            <a:endParaRPr lang="en-US" dirty="0"/>
          </a:p>
        </p:txBody>
      </p:sp>
      <p:sp>
        <p:nvSpPr>
          <p:cNvPr id="5" name="Title 4"/>
          <p:cNvSpPr>
            <a:spLocks noGrp="1"/>
          </p:cNvSpPr>
          <p:nvPr>
            <p:ph type="title"/>
          </p:nvPr>
        </p:nvSpPr>
        <p:spPr/>
        <p:txBody>
          <a:bodyPr/>
          <a:lstStyle/>
          <a:p>
            <a:pPr algn="l"/>
            <a:r>
              <a:rPr lang="en-US" i="1" cap="none" dirty="0"/>
              <a:t>Section </a:t>
            </a:r>
            <a:r>
              <a:rPr lang="en-US" i="1" cap="none" dirty="0" smtClean="0"/>
              <a:t>271CA </a:t>
            </a:r>
            <a:r>
              <a:rPr lang="en-US" i="1" cap="none" dirty="0"/>
              <a:t>~ </a:t>
            </a:r>
            <a:r>
              <a:rPr lang="en-US" cap="none" dirty="0"/>
              <a:t>K</a:t>
            </a:r>
            <a:r>
              <a:rPr lang="en-US" i="1" cap="none" dirty="0"/>
              <a:t>ey Points to Consider</a:t>
            </a:r>
            <a:endParaRPr lang="en-US" dirty="0"/>
          </a:p>
        </p:txBody>
      </p:sp>
    </p:spTree>
    <p:extLst>
      <p:ext uri="{BB962C8B-B14F-4D97-AF65-F5344CB8AC3E}">
        <p14:creationId xmlns:p14="http://schemas.microsoft.com/office/powerpoint/2010/main" val="388252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524E7AA8-036D-4F28-96BA-A52B66A33BD9}"/>
              </a:ext>
            </a:extLst>
          </p:cNvPr>
          <p:cNvSpPr>
            <a:spLocks noGrp="1"/>
          </p:cNvSpPr>
          <p:nvPr>
            <p:ph type="title"/>
          </p:nvPr>
        </p:nvSpPr>
        <p:spPr>
          <a:xfrm>
            <a:off x="450376" y="573205"/>
            <a:ext cx="11300346" cy="1310185"/>
          </a:xfrm>
        </p:spPr>
        <p:txBody>
          <a:bodyPr>
            <a:normAutofit fontScale="90000"/>
          </a:bodyPr>
          <a:lstStyle/>
          <a:p>
            <a:pPr algn="l"/>
            <a:r>
              <a:rPr lang="en-US" i="1" cap="none" dirty="0" smtClean="0"/>
              <a:t>Consequences </a:t>
            </a:r>
            <a:r>
              <a:rPr lang="en-US" i="1" cap="none" dirty="0"/>
              <a:t>Of Non Compliance ~ </a:t>
            </a:r>
            <a:r>
              <a:rPr lang="en-US" i="1" cap="none" dirty="0" smtClean="0"/>
              <a:t>T.C.S</a:t>
            </a:r>
            <a:r>
              <a:rPr lang="en-US" i="1" cap="none" dirty="0"/>
              <a:t>. ~ Prosecution </a:t>
            </a:r>
          </a:p>
        </p:txBody>
      </p:sp>
      <p:sp>
        <p:nvSpPr>
          <p:cNvPr id="3" name="Content Placeholder 2" descr="content">
            <a:extLst>
              <a:ext uri="{FF2B5EF4-FFF2-40B4-BE49-F238E27FC236}">
                <a16:creationId xmlns="" xmlns:a16="http://schemas.microsoft.com/office/drawing/2014/main" id="{46EBE25F-EA7E-41D8-8362-014D6953C631}"/>
              </a:ext>
            </a:extLst>
          </p:cNvPr>
          <p:cNvSpPr>
            <a:spLocks noGrp="1"/>
          </p:cNvSpPr>
          <p:nvPr>
            <p:ph idx="1"/>
          </p:nvPr>
        </p:nvSpPr>
        <p:spPr>
          <a:xfrm>
            <a:off x="457200" y="2286000"/>
            <a:ext cx="10972800" cy="3657600"/>
          </a:xfrm>
        </p:spPr>
        <p:txBody>
          <a:bodyPr>
            <a:noAutofit/>
          </a:bodyPr>
          <a:lstStyle/>
          <a:p>
            <a:pPr algn="just">
              <a:buFont typeface="Wingdings" panose="05000000000000000000" pitchFamily="2" charset="2"/>
              <a:buChar char="Ø"/>
            </a:pPr>
            <a:r>
              <a:rPr lang="en-US" b="1" dirty="0" smtClean="0"/>
              <a:t>Section 276BB </a:t>
            </a:r>
            <a:r>
              <a:rPr lang="en-US" b="1" dirty="0"/>
              <a:t>Failure to pay the tax collected at source</a:t>
            </a:r>
            <a:r>
              <a:rPr lang="en-US" b="1" dirty="0" smtClean="0"/>
              <a:t>.</a:t>
            </a:r>
          </a:p>
          <a:p>
            <a:pPr marL="0" indent="0" algn="just">
              <a:buNone/>
            </a:pPr>
            <a:r>
              <a:rPr lang="en-US" dirty="0" smtClean="0"/>
              <a:t>	If </a:t>
            </a:r>
            <a:r>
              <a:rPr lang="en-US" dirty="0"/>
              <a:t>a person fails to pay to the credit of the Central Government, the tax collected by him as required under </a:t>
            </a:r>
            <a:r>
              <a:rPr lang="en-US" dirty="0" smtClean="0"/>
              <a:t>	the </a:t>
            </a:r>
            <a:r>
              <a:rPr lang="en-US" dirty="0"/>
              <a:t>provisions of section 206C, he shall be punishable with rigorous imprisonment for a term which shall </a:t>
            </a:r>
            <a:r>
              <a:rPr lang="en-US" dirty="0" smtClean="0"/>
              <a:t>	not be </a:t>
            </a:r>
            <a:r>
              <a:rPr lang="en-US" dirty="0"/>
              <a:t>less than three months but which may extend to seven years and with fine.</a:t>
            </a:r>
            <a:endParaRPr lang="en-US" b="1" dirty="0" smtClean="0"/>
          </a:p>
        </p:txBody>
      </p:sp>
      <p:sp>
        <p:nvSpPr>
          <p:cNvPr id="4" name="Footer Placeholder 3"/>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49</a:t>
            </a:fld>
            <a:endParaRPr lang="en-US" noProof="0" dirty="0"/>
          </a:p>
        </p:txBody>
      </p:sp>
    </p:spTree>
    <p:extLst>
      <p:ext uri="{BB962C8B-B14F-4D97-AF65-F5344CB8AC3E}">
        <p14:creationId xmlns:p14="http://schemas.microsoft.com/office/powerpoint/2010/main" val="27697636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524E7AA8-036D-4F28-96BA-A52B66A33BD9}"/>
              </a:ext>
            </a:extLst>
          </p:cNvPr>
          <p:cNvSpPr>
            <a:spLocks noGrp="1"/>
          </p:cNvSpPr>
          <p:nvPr>
            <p:ph type="title"/>
          </p:nvPr>
        </p:nvSpPr>
        <p:spPr>
          <a:xfrm>
            <a:off x="450376" y="573205"/>
            <a:ext cx="11300346" cy="1310185"/>
          </a:xfrm>
        </p:spPr>
        <p:txBody>
          <a:bodyPr/>
          <a:lstStyle/>
          <a:p>
            <a:pPr algn="l"/>
            <a:r>
              <a:rPr lang="en-US" i="1" cap="none" dirty="0"/>
              <a:t>Section </a:t>
            </a:r>
            <a:r>
              <a:rPr lang="en-US" i="1" cap="none" dirty="0" smtClean="0"/>
              <a:t>276BB </a:t>
            </a:r>
            <a:r>
              <a:rPr lang="en-US" i="1" cap="none" dirty="0"/>
              <a:t>~ </a:t>
            </a:r>
            <a:r>
              <a:rPr lang="en-US" cap="none" dirty="0"/>
              <a:t>K</a:t>
            </a:r>
            <a:r>
              <a:rPr lang="en-US" i="1" cap="none" dirty="0"/>
              <a:t>ey Points to Consider</a:t>
            </a:r>
            <a:endParaRPr lang="en-US" cap="none" dirty="0"/>
          </a:p>
        </p:txBody>
      </p:sp>
      <p:sp>
        <p:nvSpPr>
          <p:cNvPr id="3" name="Content Placeholder 2" descr="content">
            <a:extLst>
              <a:ext uri="{FF2B5EF4-FFF2-40B4-BE49-F238E27FC236}">
                <a16:creationId xmlns="" xmlns:a16="http://schemas.microsoft.com/office/drawing/2014/main" id="{46EBE25F-EA7E-41D8-8362-014D6953C631}"/>
              </a:ext>
            </a:extLst>
          </p:cNvPr>
          <p:cNvSpPr>
            <a:spLocks noGrp="1"/>
          </p:cNvSpPr>
          <p:nvPr>
            <p:ph idx="1"/>
          </p:nvPr>
        </p:nvSpPr>
        <p:spPr>
          <a:xfrm>
            <a:off x="548640" y="2286000"/>
            <a:ext cx="10972800" cy="3657600"/>
          </a:xfrm>
        </p:spPr>
        <p:txBody>
          <a:bodyPr>
            <a:noAutofit/>
          </a:bodyPr>
          <a:lstStyle/>
          <a:p>
            <a:pPr algn="just">
              <a:buSzPct val="100000"/>
              <a:buFont typeface="Wingdings" panose="05000000000000000000" pitchFamily="2" charset="2"/>
              <a:buChar char="Ø"/>
            </a:pPr>
            <a:r>
              <a:rPr lang="en-US" dirty="0"/>
              <a:t>Failure to pay to the credit of the Central Government, the tax collected by him as required under the provisions of section 206C </a:t>
            </a:r>
          </a:p>
          <a:p>
            <a:pPr algn="just">
              <a:buSzPct val="100000"/>
              <a:buFont typeface="Wingdings" panose="05000000000000000000" pitchFamily="2" charset="2"/>
              <a:buChar char="Ø"/>
            </a:pPr>
            <a:r>
              <a:rPr lang="en-US" dirty="0" smtClean="0"/>
              <a:t>Punishable </a:t>
            </a:r>
            <a:r>
              <a:rPr lang="en-US" dirty="0"/>
              <a:t>with rigorous imprisonment for a term which shall not be less than three months but which may extend to seven years and with fine.</a:t>
            </a:r>
            <a:endParaRPr lang="en-US" b="1" dirty="0" smtClean="0"/>
          </a:p>
        </p:txBody>
      </p:sp>
      <p:sp>
        <p:nvSpPr>
          <p:cNvPr id="4" name="Footer Placeholder 3"/>
          <p:cNvSpPr>
            <a:spLocks noGrp="1"/>
          </p:cNvSpPr>
          <p:nvPr>
            <p:ph type="ftr" sz="quarter" idx="11"/>
          </p:nvPr>
        </p:nvSpPr>
        <p:spPr/>
        <p:txBody>
          <a:bodyPr/>
          <a:lstStyle/>
          <a:p>
            <a:r>
              <a:rPr lang="en-US" noProof="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50</a:t>
            </a:fld>
            <a:endParaRPr lang="en-US" noProof="0" dirty="0"/>
          </a:p>
        </p:txBody>
      </p:sp>
    </p:spTree>
    <p:extLst>
      <p:ext uri="{BB962C8B-B14F-4D97-AF65-F5344CB8AC3E}">
        <p14:creationId xmlns:p14="http://schemas.microsoft.com/office/powerpoint/2010/main" val="1499021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524E7AA8-036D-4F28-96BA-A52B66A33BD9}"/>
              </a:ext>
            </a:extLst>
          </p:cNvPr>
          <p:cNvSpPr>
            <a:spLocks noGrp="1"/>
          </p:cNvSpPr>
          <p:nvPr>
            <p:ph type="title"/>
          </p:nvPr>
        </p:nvSpPr>
        <p:spPr>
          <a:xfrm>
            <a:off x="450376" y="573205"/>
            <a:ext cx="11300346" cy="1310185"/>
          </a:xfrm>
        </p:spPr>
        <p:txBody>
          <a:bodyPr/>
          <a:lstStyle/>
          <a:p>
            <a:pPr algn="l"/>
            <a:r>
              <a:rPr lang="en-US" i="1" cap="none" dirty="0" smtClean="0"/>
              <a:t>Grey Areas (Needs Clarifications)</a:t>
            </a:r>
            <a:endParaRPr lang="en-US" i="1" cap="none" dirty="0"/>
          </a:p>
        </p:txBody>
      </p:sp>
      <p:sp>
        <p:nvSpPr>
          <p:cNvPr id="3" name="Content Placeholder 2" descr="content">
            <a:extLst>
              <a:ext uri="{FF2B5EF4-FFF2-40B4-BE49-F238E27FC236}">
                <a16:creationId xmlns="" xmlns:a16="http://schemas.microsoft.com/office/drawing/2014/main" id="{46EBE25F-EA7E-41D8-8362-014D6953C631}"/>
              </a:ext>
            </a:extLst>
          </p:cNvPr>
          <p:cNvSpPr>
            <a:spLocks noGrp="1"/>
          </p:cNvSpPr>
          <p:nvPr>
            <p:ph idx="1"/>
          </p:nvPr>
        </p:nvSpPr>
        <p:spPr/>
        <p:txBody>
          <a:bodyPr>
            <a:noAutofit/>
          </a:bodyPr>
          <a:lstStyle/>
          <a:p>
            <a:pPr algn="just">
              <a:buFont typeface="Wingdings" panose="05000000000000000000" pitchFamily="2" charset="2"/>
              <a:buChar char="v"/>
            </a:pPr>
            <a:r>
              <a:rPr lang="en-US" sz="2000" b="1" dirty="0" smtClean="0"/>
              <a:t>Definition of Goods</a:t>
            </a:r>
          </a:p>
          <a:p>
            <a:pPr algn="just">
              <a:buSzPct val="100000"/>
              <a:buFont typeface="Wingdings" panose="05000000000000000000" pitchFamily="2" charset="2"/>
              <a:buChar char="ü"/>
            </a:pPr>
            <a:r>
              <a:rPr lang="en-US" dirty="0"/>
              <a:t>The Sale of Goods Act, 1930 is a specific statue which deals with the sale of </a:t>
            </a:r>
            <a:r>
              <a:rPr lang="en-US" dirty="0" smtClean="0"/>
              <a:t>goods. Thus</a:t>
            </a:r>
            <a:r>
              <a:rPr lang="en-US" dirty="0"/>
              <a:t>, the definition of term “goods” can be referred to from the Sale of Goods Act 1930.</a:t>
            </a:r>
          </a:p>
          <a:p>
            <a:pPr algn="just">
              <a:buFont typeface="Wingdings" panose="05000000000000000000" pitchFamily="2" charset="2"/>
              <a:buChar char="v"/>
            </a:pPr>
            <a:r>
              <a:rPr lang="en-US" sz="2000" b="1" dirty="0"/>
              <a:t>Calculation Of Turnover</a:t>
            </a:r>
          </a:p>
          <a:p>
            <a:pPr algn="just">
              <a:buSzPct val="100000"/>
              <a:buFont typeface="Wingdings" panose="05000000000000000000" pitchFamily="2" charset="2"/>
              <a:buChar char="ü"/>
            </a:pPr>
            <a:r>
              <a:rPr lang="en-US" dirty="0" smtClean="0"/>
              <a:t>Turnover as nowhere defined in the Section. Accordingly we </a:t>
            </a:r>
            <a:r>
              <a:rPr lang="en-US" dirty="0"/>
              <a:t>may apply the method what we adopt for </a:t>
            </a:r>
            <a:r>
              <a:rPr lang="en-US" dirty="0" smtClean="0"/>
              <a:t>Accounting &amp; Tax </a:t>
            </a:r>
            <a:r>
              <a:rPr lang="en-US" dirty="0"/>
              <a:t>Audit Purpose</a:t>
            </a:r>
            <a:r>
              <a:rPr lang="en-US" dirty="0" smtClean="0"/>
              <a:t>.</a:t>
            </a:r>
          </a:p>
          <a:p>
            <a:pPr algn="just">
              <a:buFont typeface="Wingdings" panose="05000000000000000000" pitchFamily="2" charset="2"/>
              <a:buChar char="v"/>
            </a:pPr>
            <a:r>
              <a:rPr lang="en-US" sz="2000" b="1" dirty="0"/>
              <a:t>T.D.S. to be done On G.S.T. Part?</a:t>
            </a:r>
          </a:p>
          <a:p>
            <a:pPr algn="just">
              <a:buSzPct val="100000"/>
              <a:buFont typeface="Wingdings" panose="05000000000000000000" pitchFamily="2" charset="2"/>
              <a:buChar char="ü"/>
            </a:pPr>
            <a:r>
              <a:rPr lang="en-US" dirty="0"/>
              <a:t>Refer C</a:t>
            </a:r>
            <a:r>
              <a:rPr lang="en-US" dirty="0" smtClean="0"/>
              <a:t>ircular No</a:t>
            </a:r>
            <a:r>
              <a:rPr lang="en-US" dirty="0"/>
              <a:t>. 23/17 dated 19 July </a:t>
            </a:r>
            <a:r>
              <a:rPr lang="en-US" dirty="0" smtClean="0"/>
              <a:t>2017 &amp; </a:t>
            </a:r>
            <a:r>
              <a:rPr lang="en-US" dirty="0"/>
              <a:t>Circular </a:t>
            </a:r>
            <a:r>
              <a:rPr lang="en-US" dirty="0" smtClean="0"/>
              <a:t>No. </a:t>
            </a:r>
            <a:r>
              <a:rPr lang="en-US" dirty="0"/>
              <a:t>17 </a:t>
            </a:r>
            <a:r>
              <a:rPr lang="en-US" dirty="0" smtClean="0"/>
              <a:t>dated 29 September 2020.</a:t>
            </a:r>
          </a:p>
          <a:p>
            <a:pPr algn="just">
              <a:buSzPct val="100000"/>
              <a:buFont typeface="Wingdings" panose="05000000000000000000" pitchFamily="2" charset="2"/>
              <a:buChar char="ü"/>
            </a:pPr>
            <a:r>
              <a:rPr lang="en-US" dirty="0" smtClean="0"/>
              <a:t>Deduct T.D.S. </a:t>
            </a:r>
            <a:r>
              <a:rPr lang="en-US" dirty="0"/>
              <a:t>including GST component </a:t>
            </a:r>
            <a:r>
              <a:rPr lang="en-US" dirty="0" smtClean="0"/>
              <a:t>thereof, </a:t>
            </a:r>
            <a:r>
              <a:rPr lang="en-US" dirty="0"/>
              <a:t>to avoid penal consequences and short deductions</a:t>
            </a:r>
            <a:r>
              <a:rPr lang="en-US" dirty="0" smtClean="0"/>
              <a:t>.</a:t>
            </a:r>
            <a:endParaRPr lang="en-US" dirty="0"/>
          </a:p>
        </p:txBody>
      </p:sp>
      <p:sp>
        <p:nvSpPr>
          <p:cNvPr id="4" name="Footer Placeholder 3"/>
          <p:cNvSpPr>
            <a:spLocks noGrp="1"/>
          </p:cNvSpPr>
          <p:nvPr>
            <p:ph type="ftr" sz="quarter" idx="11"/>
          </p:nvPr>
        </p:nvSpPr>
        <p:spPr/>
        <p:txBody>
          <a:bodyPr/>
          <a:lstStyle/>
          <a:p>
            <a:r>
              <a:rPr lang="en-US" noProof="0" dirty="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51</a:t>
            </a:fld>
            <a:endParaRPr lang="en-US" noProof="0" dirty="0"/>
          </a:p>
        </p:txBody>
      </p:sp>
    </p:spTree>
    <p:extLst>
      <p:ext uri="{BB962C8B-B14F-4D97-AF65-F5344CB8AC3E}">
        <p14:creationId xmlns:p14="http://schemas.microsoft.com/office/powerpoint/2010/main" val="199932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524E7AA8-036D-4F28-96BA-A52B66A33BD9}"/>
              </a:ext>
            </a:extLst>
          </p:cNvPr>
          <p:cNvSpPr>
            <a:spLocks noGrp="1"/>
          </p:cNvSpPr>
          <p:nvPr>
            <p:ph type="title"/>
          </p:nvPr>
        </p:nvSpPr>
        <p:spPr>
          <a:xfrm>
            <a:off x="450376" y="573205"/>
            <a:ext cx="11300346" cy="1310185"/>
          </a:xfrm>
        </p:spPr>
        <p:txBody>
          <a:bodyPr/>
          <a:lstStyle/>
          <a:p>
            <a:pPr algn="l"/>
            <a:r>
              <a:rPr lang="en-US" cap="none" dirty="0"/>
              <a:t>Grey Areas (Needs Clarifications)</a:t>
            </a:r>
          </a:p>
        </p:txBody>
      </p:sp>
      <p:sp>
        <p:nvSpPr>
          <p:cNvPr id="3" name="Content Placeholder 2" descr="content">
            <a:extLst>
              <a:ext uri="{FF2B5EF4-FFF2-40B4-BE49-F238E27FC236}">
                <a16:creationId xmlns="" xmlns:a16="http://schemas.microsoft.com/office/drawing/2014/main" id="{46EBE25F-EA7E-41D8-8362-014D6953C631}"/>
              </a:ext>
            </a:extLst>
          </p:cNvPr>
          <p:cNvSpPr>
            <a:spLocks noGrp="1"/>
          </p:cNvSpPr>
          <p:nvPr>
            <p:ph idx="1"/>
          </p:nvPr>
        </p:nvSpPr>
        <p:spPr/>
        <p:txBody>
          <a:bodyPr>
            <a:noAutofit/>
          </a:bodyPr>
          <a:lstStyle/>
          <a:p>
            <a:pPr algn="just">
              <a:buSzPct val="100000"/>
              <a:buFont typeface="Wingdings" panose="05000000000000000000" pitchFamily="2" charset="2"/>
              <a:buChar char="v"/>
            </a:pPr>
            <a:r>
              <a:rPr lang="en-US" b="1" dirty="0" smtClean="0"/>
              <a:t>T.D.S. On Electricity</a:t>
            </a:r>
          </a:p>
          <a:p>
            <a:pPr algn="just">
              <a:buSzPct val="100000"/>
              <a:buFont typeface="Wingdings" panose="05000000000000000000" pitchFamily="2" charset="2"/>
              <a:buChar char="ü"/>
            </a:pPr>
            <a:r>
              <a:rPr lang="en-US" dirty="0" smtClean="0"/>
              <a:t>Electricity is regarded as goods. </a:t>
            </a:r>
            <a:r>
              <a:rPr lang="en-US" dirty="0"/>
              <a:t>The CBDT has clarified that the transaction in electricity, renewable energy certificates and energy-saving certificates traded through power exchanges registered under Regulation 21 of the CERC shall be out of the scope of TCS under the provision of Section 206C(1H). </a:t>
            </a:r>
            <a:endParaRPr lang="en-US" dirty="0" smtClean="0"/>
          </a:p>
          <a:p>
            <a:pPr algn="just">
              <a:buSzPct val="100000"/>
              <a:buFont typeface="Wingdings" panose="05000000000000000000" pitchFamily="2" charset="2"/>
              <a:buChar char="v"/>
            </a:pPr>
            <a:r>
              <a:rPr lang="en-US" b="1" dirty="0"/>
              <a:t>T.D.S. On </a:t>
            </a:r>
            <a:r>
              <a:rPr lang="en-US" b="1" dirty="0" smtClean="0"/>
              <a:t>Purchase of Software</a:t>
            </a:r>
          </a:p>
          <a:p>
            <a:pPr algn="just">
              <a:buSzPct val="100000"/>
              <a:buFont typeface="Wingdings" panose="05000000000000000000" pitchFamily="2" charset="2"/>
              <a:buChar char="ü"/>
            </a:pPr>
            <a:r>
              <a:rPr lang="en-US" dirty="0"/>
              <a:t>The Supreme Court in its landmark decision of Tata Consultancy Services v. State of A.P [2004] 141 Taxman 132 (SC) held that Canned software (off the shelf computer software) are ‘goods’ and as such assessable to sales tax. </a:t>
            </a:r>
            <a:endParaRPr lang="en-US" dirty="0" smtClean="0"/>
          </a:p>
          <a:p>
            <a:pPr algn="just">
              <a:buSzPct val="100000"/>
              <a:buFont typeface="Wingdings" panose="05000000000000000000" pitchFamily="2" charset="2"/>
              <a:buChar char="ü"/>
            </a:pPr>
            <a:r>
              <a:rPr lang="en-US" dirty="0" smtClean="0"/>
              <a:t>Hence</a:t>
            </a:r>
            <a:r>
              <a:rPr lang="en-US" dirty="0"/>
              <a:t>, </a:t>
            </a:r>
            <a:r>
              <a:rPr lang="en-US" dirty="0" smtClean="0"/>
              <a:t>T.D.S. </a:t>
            </a:r>
            <a:r>
              <a:rPr lang="en-US" dirty="0"/>
              <a:t>shall be decided on the basis whether the purchase of software </a:t>
            </a:r>
            <a:r>
              <a:rPr lang="en-US" dirty="0" smtClean="0"/>
              <a:t>is ‘</a:t>
            </a:r>
            <a:r>
              <a:rPr lang="en-US" dirty="0"/>
              <a:t>purchase of goods’ or ‘purchase of service’. If the same </a:t>
            </a:r>
            <a:r>
              <a:rPr lang="en-US" dirty="0" smtClean="0"/>
              <a:t>is treated </a:t>
            </a:r>
            <a:r>
              <a:rPr lang="en-US" dirty="0"/>
              <a:t>as a purchase of service</a:t>
            </a:r>
            <a:r>
              <a:rPr lang="en-US" dirty="0" smtClean="0"/>
              <a:t>, provisions of Section 194J or 195 may apply and if it is </a:t>
            </a:r>
            <a:r>
              <a:rPr lang="en-US" dirty="0"/>
              <a:t>treated as a purchase of </a:t>
            </a:r>
            <a:r>
              <a:rPr lang="en-US" dirty="0" smtClean="0"/>
              <a:t>goods provisions </a:t>
            </a:r>
            <a:r>
              <a:rPr lang="en-US" dirty="0"/>
              <a:t>of Section </a:t>
            </a:r>
            <a:r>
              <a:rPr lang="en-US" dirty="0" smtClean="0"/>
              <a:t>194JQ may apply.</a:t>
            </a:r>
          </a:p>
        </p:txBody>
      </p:sp>
      <p:sp>
        <p:nvSpPr>
          <p:cNvPr id="4" name="Footer Placeholder 3"/>
          <p:cNvSpPr>
            <a:spLocks noGrp="1"/>
          </p:cNvSpPr>
          <p:nvPr>
            <p:ph type="ftr" sz="quarter" idx="11"/>
          </p:nvPr>
        </p:nvSpPr>
        <p:spPr/>
        <p:txBody>
          <a:bodyPr/>
          <a:lstStyle/>
          <a:p>
            <a:r>
              <a:rPr lang="en-US" noProof="0" dirty="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52</a:t>
            </a:fld>
            <a:endParaRPr lang="en-US" noProof="0" dirty="0"/>
          </a:p>
        </p:txBody>
      </p:sp>
    </p:spTree>
    <p:extLst>
      <p:ext uri="{BB962C8B-B14F-4D97-AF65-F5344CB8AC3E}">
        <p14:creationId xmlns:p14="http://schemas.microsoft.com/office/powerpoint/2010/main" val="4005492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a:extLst>
              <a:ext uri="{FF2B5EF4-FFF2-40B4-BE49-F238E27FC236}">
                <a16:creationId xmlns="" xmlns:a16="http://schemas.microsoft.com/office/drawing/2014/main" id="{524E7AA8-036D-4F28-96BA-A52B66A33BD9}"/>
              </a:ext>
            </a:extLst>
          </p:cNvPr>
          <p:cNvSpPr>
            <a:spLocks noGrp="1"/>
          </p:cNvSpPr>
          <p:nvPr>
            <p:ph type="title"/>
          </p:nvPr>
        </p:nvSpPr>
        <p:spPr>
          <a:xfrm>
            <a:off x="450376" y="573205"/>
            <a:ext cx="11300346" cy="1310185"/>
          </a:xfrm>
        </p:spPr>
        <p:txBody>
          <a:bodyPr/>
          <a:lstStyle/>
          <a:p>
            <a:pPr algn="l"/>
            <a:r>
              <a:rPr lang="en-US" cap="none" dirty="0"/>
              <a:t>Grey Areas (Needs Clarifications)</a:t>
            </a:r>
          </a:p>
        </p:txBody>
      </p:sp>
      <p:sp>
        <p:nvSpPr>
          <p:cNvPr id="3" name="Content Placeholder 2" descr="content">
            <a:extLst>
              <a:ext uri="{FF2B5EF4-FFF2-40B4-BE49-F238E27FC236}">
                <a16:creationId xmlns="" xmlns:a16="http://schemas.microsoft.com/office/drawing/2014/main" id="{46EBE25F-EA7E-41D8-8362-014D6953C631}"/>
              </a:ext>
            </a:extLst>
          </p:cNvPr>
          <p:cNvSpPr>
            <a:spLocks noGrp="1"/>
          </p:cNvSpPr>
          <p:nvPr>
            <p:ph idx="1"/>
          </p:nvPr>
        </p:nvSpPr>
        <p:spPr/>
        <p:txBody>
          <a:bodyPr>
            <a:noAutofit/>
          </a:bodyPr>
          <a:lstStyle/>
          <a:p>
            <a:pPr algn="just">
              <a:buSzPct val="100000"/>
              <a:buFont typeface="Wingdings" panose="05000000000000000000" pitchFamily="2" charset="2"/>
              <a:buChar char="v"/>
            </a:pPr>
            <a:r>
              <a:rPr lang="en-US" b="1" dirty="0" smtClean="0"/>
              <a:t>Transaction </a:t>
            </a:r>
            <a:r>
              <a:rPr lang="en-US" b="1" dirty="0"/>
              <a:t>in securities through stock </a:t>
            </a:r>
            <a:r>
              <a:rPr lang="en-US" b="1" dirty="0" smtClean="0"/>
              <a:t>exchanges</a:t>
            </a:r>
          </a:p>
          <a:p>
            <a:pPr algn="just">
              <a:buSzPct val="100000"/>
              <a:buFont typeface="Wingdings" panose="05000000000000000000" pitchFamily="2" charset="2"/>
              <a:buChar char="ü"/>
            </a:pPr>
            <a:r>
              <a:rPr lang="en-US" dirty="0" smtClean="0"/>
              <a:t>C.B.D.T. </a:t>
            </a:r>
            <a:r>
              <a:rPr lang="en-US" dirty="0"/>
              <a:t>has, vide Circular No. 17 of 2020, clarified that provisions of Section 206C(1H) shall not be applicable in relation to transactions in securities (and commodities) which are traded through recognised stock exchanges or cleared and settled by the recognised clearing corporation, including recognised stock exchanges or recognised clearing corporations located in International Financial Service Centre (IFSC).</a:t>
            </a:r>
          </a:p>
          <a:p>
            <a:pPr algn="just">
              <a:buSzPct val="100000"/>
              <a:buFont typeface="Wingdings" panose="05000000000000000000" pitchFamily="2" charset="2"/>
              <a:buChar char="v"/>
            </a:pPr>
            <a:r>
              <a:rPr lang="en-US" b="1" dirty="0" smtClean="0"/>
              <a:t>Provision For Purchase Returns Etc.</a:t>
            </a:r>
          </a:p>
          <a:p>
            <a:pPr algn="just">
              <a:buSzPct val="100000"/>
              <a:buFont typeface="Wingdings" panose="05000000000000000000" pitchFamily="2" charset="2"/>
              <a:buChar char="ü"/>
            </a:pPr>
            <a:r>
              <a:rPr lang="en-US" i="1" dirty="0"/>
              <a:t>Refer </a:t>
            </a:r>
            <a:r>
              <a:rPr lang="en-US" i="1" dirty="0" smtClean="0"/>
              <a:t>Circular </a:t>
            </a:r>
            <a:r>
              <a:rPr lang="en-US" i="1" dirty="0"/>
              <a:t>No. 17 dated 29 September </a:t>
            </a:r>
            <a:r>
              <a:rPr lang="en-US" i="1" dirty="0" smtClean="0"/>
              <a:t>2020.</a:t>
            </a:r>
          </a:p>
          <a:p>
            <a:pPr algn="just">
              <a:buSzPct val="100000"/>
              <a:buFont typeface="Wingdings" panose="05000000000000000000" pitchFamily="2" charset="2"/>
              <a:buChar char="ü"/>
            </a:pPr>
            <a:r>
              <a:rPr lang="en-US" i="1" dirty="0" smtClean="0"/>
              <a:t>It is clarified with reference to Section 206(1H), </a:t>
            </a:r>
            <a:r>
              <a:rPr lang="en-US" dirty="0"/>
              <a:t>no adjustment on account of sale return or discount or </a:t>
            </a:r>
            <a:r>
              <a:rPr lang="en-US" dirty="0" smtClean="0"/>
              <a:t>indirect taxes </a:t>
            </a:r>
            <a:r>
              <a:rPr lang="en-US" dirty="0"/>
              <a:t>including </a:t>
            </a:r>
            <a:r>
              <a:rPr lang="en-US" dirty="0" smtClean="0"/>
              <a:t>G.S.T. </a:t>
            </a:r>
            <a:r>
              <a:rPr lang="en-US" dirty="0"/>
              <a:t>is required to be made for collection of tax</a:t>
            </a:r>
            <a:endParaRPr lang="en-US" i="1" dirty="0"/>
          </a:p>
          <a:p>
            <a:pPr algn="just">
              <a:buSzPct val="100000"/>
              <a:buFont typeface="Wingdings" panose="05000000000000000000" pitchFamily="2" charset="2"/>
              <a:buChar char="ü"/>
            </a:pPr>
            <a:r>
              <a:rPr lang="en-US" i="1" dirty="0" smtClean="0"/>
              <a:t>There are no such clarification on purchase return done for the purpose of Section 194Q.</a:t>
            </a:r>
            <a:endParaRPr lang="en-US" b="1" dirty="0"/>
          </a:p>
        </p:txBody>
      </p:sp>
      <p:sp>
        <p:nvSpPr>
          <p:cNvPr id="4" name="Footer Placeholder 3"/>
          <p:cNvSpPr>
            <a:spLocks noGrp="1"/>
          </p:cNvSpPr>
          <p:nvPr>
            <p:ph type="ftr" sz="quarter" idx="11"/>
          </p:nvPr>
        </p:nvSpPr>
        <p:spPr/>
        <p:txBody>
          <a:bodyPr/>
          <a:lstStyle/>
          <a:p>
            <a:r>
              <a:rPr lang="en-US" noProof="0" dirty="0" smtClean="0"/>
              <a:t>Patel Soni Shah &amp; Co</a:t>
            </a:r>
            <a:endParaRPr lang="en-US" noProof="0" dirty="0"/>
          </a:p>
        </p:txBody>
      </p:sp>
      <p:sp>
        <p:nvSpPr>
          <p:cNvPr id="6" name="Slide Number Placeholder 5"/>
          <p:cNvSpPr>
            <a:spLocks noGrp="1"/>
          </p:cNvSpPr>
          <p:nvPr>
            <p:ph type="sldNum" sz="quarter" idx="12"/>
          </p:nvPr>
        </p:nvSpPr>
        <p:spPr/>
        <p:txBody>
          <a:bodyPr/>
          <a:lstStyle/>
          <a:p>
            <a:fld id="{C5C3056E-1632-4A65-A24F-3F10A1450A6E}" type="slidenum">
              <a:rPr lang="en-US" noProof="0" smtClean="0"/>
              <a:t>53</a:t>
            </a:fld>
            <a:endParaRPr lang="en-US" noProof="0" dirty="0"/>
          </a:p>
        </p:txBody>
      </p:sp>
    </p:spTree>
    <p:extLst>
      <p:ext uri="{BB962C8B-B14F-4D97-AF65-F5344CB8AC3E}">
        <p14:creationId xmlns:p14="http://schemas.microsoft.com/office/powerpoint/2010/main" val="555126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noProof="0" smtClean="0"/>
              <a:t>Patel Soni Shah &amp; Co</a:t>
            </a:r>
            <a:endParaRPr lang="en-US" noProof="0" dirty="0"/>
          </a:p>
        </p:txBody>
      </p:sp>
      <p:sp>
        <p:nvSpPr>
          <p:cNvPr id="5" name="Slide Number Placeholder 4"/>
          <p:cNvSpPr>
            <a:spLocks noGrp="1"/>
          </p:cNvSpPr>
          <p:nvPr>
            <p:ph type="sldNum" sz="quarter" idx="12"/>
          </p:nvPr>
        </p:nvSpPr>
        <p:spPr/>
        <p:txBody>
          <a:bodyPr/>
          <a:lstStyle/>
          <a:p>
            <a:fld id="{C5C3056E-1632-4A65-A24F-3F10A1450A6E}" type="slidenum">
              <a:rPr lang="en-US" noProof="0" smtClean="0"/>
              <a:t>54</a:t>
            </a:fld>
            <a:endParaRPr lang="en-US" noProof="0" dirty="0"/>
          </a:p>
        </p:txBody>
      </p:sp>
      <p:sp>
        <p:nvSpPr>
          <p:cNvPr id="2" name="Title 1"/>
          <p:cNvSpPr>
            <a:spLocks noGrp="1"/>
          </p:cNvSpPr>
          <p:nvPr>
            <p:ph type="title"/>
          </p:nvPr>
        </p:nvSpPr>
        <p:spPr>
          <a:xfrm>
            <a:off x="6295292" y="656823"/>
            <a:ext cx="5315516" cy="5294987"/>
          </a:xfrm>
        </p:spPr>
        <p:txBody>
          <a:bodyPr>
            <a:normAutofit fontScale="90000"/>
          </a:bodyPr>
          <a:lstStyle/>
          <a:p>
            <a:pPr algn="ctr"/>
            <a:r>
              <a:rPr lang="en-US" cap="none" dirty="0" smtClean="0"/>
              <a:t/>
            </a:r>
            <a:br>
              <a:rPr lang="en-US" cap="none" dirty="0" smtClean="0"/>
            </a:br>
            <a:r>
              <a:rPr lang="en-US" cap="none" dirty="0"/>
              <a:t/>
            </a:r>
            <a:br>
              <a:rPr lang="en-US" cap="none" dirty="0"/>
            </a:br>
            <a:r>
              <a:rPr lang="en-US" cap="none" dirty="0" smtClean="0"/>
              <a:t>CA</a:t>
            </a:r>
            <a:r>
              <a:rPr lang="en-US" cap="none" dirty="0"/>
              <a:t>. Ashish Shah</a:t>
            </a:r>
            <a:br>
              <a:rPr lang="en-US" cap="none" dirty="0"/>
            </a:br>
            <a:r>
              <a:rPr lang="en-US" sz="3600" cap="none" dirty="0" smtClean="0"/>
              <a:t>Patel Soni Shah &amp; Co.</a:t>
            </a:r>
            <a:br>
              <a:rPr lang="en-US" sz="3600" cap="none" dirty="0" smtClean="0"/>
            </a:br>
            <a:r>
              <a:rPr lang="en-US" sz="3600" cap="none" dirty="0" smtClean="0"/>
              <a:t>Chartered Accountants</a:t>
            </a:r>
            <a:r>
              <a:rPr lang="en-US" cap="none" dirty="0" smtClean="0"/>
              <a:t/>
            </a:r>
            <a:br>
              <a:rPr lang="en-US" cap="none" dirty="0" smtClean="0"/>
            </a:br>
            <a:r>
              <a:rPr lang="en-US" cap="none" dirty="0" smtClean="0"/>
              <a:t/>
            </a:r>
            <a:br>
              <a:rPr lang="en-US" cap="none" dirty="0" smtClean="0"/>
            </a:br>
            <a:r>
              <a:rPr lang="en-US" cap="none" dirty="0" smtClean="0"/>
              <a:t/>
            </a:r>
            <a:br>
              <a:rPr lang="en-US" cap="none" dirty="0" smtClean="0"/>
            </a:br>
            <a:r>
              <a:rPr lang="en-US" sz="2400" b="1" cap="none" dirty="0" smtClean="0">
                <a:hlinkClick r:id="rId3"/>
              </a:rPr>
              <a:t>www.patelsonishah.com</a:t>
            </a:r>
            <a:r>
              <a:rPr lang="en-US" cap="none" dirty="0" smtClean="0"/>
              <a:t/>
            </a:r>
            <a:br>
              <a:rPr lang="en-US" cap="none" dirty="0" smtClean="0"/>
            </a:br>
            <a:r>
              <a:rPr lang="en-US" cap="none" dirty="0"/>
              <a:t/>
            </a:r>
            <a:br>
              <a:rPr lang="en-US" cap="none" dirty="0"/>
            </a:br>
            <a:r>
              <a:rPr lang="en-US" sz="1800" b="1" cap="none" dirty="0" smtClean="0"/>
              <a:t>Rajkot * Morbi * Junagadh * Vadodara * Kodinar</a:t>
            </a:r>
            <a:br>
              <a:rPr lang="en-US" sz="1800" b="1" cap="none" dirty="0" smtClean="0"/>
            </a:br>
            <a:r>
              <a:rPr lang="en-US" sz="1800" b="1" cap="none" dirty="0"/>
              <a:t/>
            </a:r>
            <a:br>
              <a:rPr lang="en-US" sz="1800" b="1" cap="none" dirty="0"/>
            </a:br>
            <a:r>
              <a:rPr lang="en-US" sz="1800" cap="none" dirty="0"/>
              <a:t>Mobile</a:t>
            </a:r>
            <a:r>
              <a:rPr lang="en-US" sz="1800" dirty="0"/>
              <a:t>:- +91 9879229290</a:t>
            </a:r>
            <a:br>
              <a:rPr lang="en-US" sz="1800" dirty="0"/>
            </a:br>
            <a:r>
              <a:rPr lang="en-US" sz="1800" dirty="0"/>
              <a:t/>
            </a:r>
            <a:br>
              <a:rPr lang="en-US" sz="1800" dirty="0"/>
            </a:br>
            <a:r>
              <a:rPr lang="en-US" sz="1800" cap="none" dirty="0"/>
              <a:t>Email:- </a:t>
            </a:r>
            <a:r>
              <a:rPr lang="en-US" sz="1800" cap="none" dirty="0">
                <a:hlinkClick r:id="rId4"/>
              </a:rPr>
              <a:t>shahashishp@gmail.com</a:t>
            </a:r>
            <a:endParaRPr lang="en-US" sz="1800" b="1" dirty="0"/>
          </a:p>
        </p:txBody>
      </p:sp>
      <p:pic>
        <p:nvPicPr>
          <p:cNvPr id="9" name="Content Placeholder 8"/>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828800" y="1828800"/>
            <a:ext cx="2743200" cy="2743200"/>
          </a:xfrm>
        </p:spPr>
      </p:pic>
      <p:sp>
        <p:nvSpPr>
          <p:cNvPr id="10" name="TextBox 9"/>
          <p:cNvSpPr txBox="1"/>
          <p:nvPr/>
        </p:nvSpPr>
        <p:spPr>
          <a:xfrm>
            <a:off x="459408" y="4965896"/>
            <a:ext cx="5617835" cy="1292662"/>
          </a:xfrm>
          <a:prstGeom prst="rect">
            <a:avLst/>
          </a:prstGeom>
          <a:noFill/>
        </p:spPr>
        <p:txBody>
          <a:bodyPr wrap="square" rtlCol="0">
            <a:spAutoFit/>
          </a:bodyPr>
          <a:lstStyle/>
          <a:p>
            <a:pPr algn="ctr"/>
            <a:r>
              <a:rPr lang="en-US" sz="4200" b="1" dirty="0">
                <a:blipFill>
                  <a:blip r:embed="rId6"/>
                  <a:tile tx="0" ty="0" sx="100000" sy="100000" flip="none" algn="tl"/>
                </a:blipFill>
                <a:latin typeface="Cambria" panose="02040503050406030204" pitchFamily="18" charset="0"/>
              </a:rPr>
              <a:t>THANK YOU</a:t>
            </a:r>
          </a:p>
          <a:p>
            <a:endParaRPr lang="en-US" dirty="0" smtClean="0"/>
          </a:p>
          <a:p>
            <a:endParaRPr lang="en-US" dirty="0"/>
          </a:p>
        </p:txBody>
      </p:sp>
    </p:spTree>
    <p:extLst>
      <p:ext uri="{BB962C8B-B14F-4D97-AF65-F5344CB8AC3E}">
        <p14:creationId xmlns:p14="http://schemas.microsoft.com/office/powerpoint/2010/main" val="1007245407"/>
      </p:ext>
    </p:extLst>
  </p:cSld>
  <p:clrMapOvr>
    <a:masterClrMapping/>
  </p:clrMapOvr>
  <p:timing>
    <p:tnLst>
      <p:par>
        <p:cTn id="1" dur="indefinite" restart="never" nodeType="tmRoot"/>
      </p:par>
    </p:tnLst>
  </p:timing>
</p:sld>
</file>

<file path=ppt/theme/theme1.xml><?xml version="1.0" encoding="utf-8"?>
<a:theme xmlns:a="http://schemas.openxmlformats.org/drawingml/2006/main" name="Dividend">
  <a:themeElements>
    <a:clrScheme name="Custom 11">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Custom 2">
      <a:majorFont>
        <a:latin typeface="Candara"/>
        <a:ea typeface=""/>
        <a:cs typeface=""/>
      </a:majorFont>
      <a:minorFont>
        <a:latin typeface="Candara"/>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spDef>
      <a:spPr>
        <a:ln>
          <a:noFill/>
        </a:ln>
      </a:spPr>
      <a:bodyPr rtlCol="0" anchor="ctr"/>
      <a:lstStyle>
        <a:defPPr algn="ctr">
          <a:defRPr/>
        </a:defPPr>
      </a:lstStyle>
      <a:style>
        <a:lnRef idx="2">
          <a:schemeClr val="accent2">
            <a:shade val="50000"/>
          </a:schemeClr>
        </a:lnRef>
        <a:fillRef idx="1">
          <a:schemeClr val="accent2"/>
        </a:fillRef>
        <a:effectRef idx="0">
          <a:schemeClr val="accent2"/>
        </a:effectRef>
        <a:fontRef idx="minor">
          <a:schemeClr val="lt1"/>
        </a:fontRef>
      </a:style>
    </a:spDef>
  </a:objectDefaults>
  <a:extraClrSchemeLst/>
  <a:extLst>
    <a:ext uri="{05A4C25C-085E-4340-85A3-A5531E510DB2}">
      <thm15:themeFamily xmlns:thm15="http://schemas.microsoft.com/office/thememl/2012/main" name="Presentation1" id="{F529A05C-9967-417B-A795-0EE2DA56A977}" vid="{B371D623-29EC-4410-98F2-D4F69349AE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732F72-BAE4-4D8F-B5A8-4D4D584BF69E}">
  <ds:schemaRefs>
    <ds:schemaRef ds:uri="http://schemas.microsoft.com/office/2006/documentManagement/types"/>
    <ds:schemaRef ds:uri="http://purl.org/dc/terms/"/>
    <ds:schemaRef ds:uri="http://schemas.microsoft.com/office/infopath/2007/PartnerControls"/>
    <ds:schemaRef ds:uri="http://www.w3.org/XML/1998/namespace"/>
    <ds:schemaRef ds:uri="http://purl.org/dc/dcmitype/"/>
    <ds:schemaRef ds:uri="http://schemas.microsoft.com/office/2006/metadata/properties"/>
    <ds:schemaRef ds:uri="http://purl.org/dc/elements/1.1/"/>
    <ds:schemaRef ds:uri="http://schemas.openxmlformats.org/package/2006/metadata/core-properties"/>
    <ds:schemaRef ds:uri="16c05727-aa75-4e4a-9b5f-8a80a1165891"/>
    <ds:schemaRef ds:uri="71af3243-3dd4-4a8d-8c0d-dd76da1f02a5"/>
  </ds:schemaRefs>
</ds:datastoreItem>
</file>

<file path=customXml/itemProps2.xml><?xml version="1.0" encoding="utf-8"?>
<ds:datastoreItem xmlns:ds="http://schemas.openxmlformats.org/officeDocument/2006/customXml" ds:itemID="{A531C3B7-F137-4B62-A714-55F90281BDA7}">
  <ds:schemaRefs>
    <ds:schemaRef ds:uri="http://schemas.microsoft.com/sharepoint/v3/contenttype/forms"/>
  </ds:schemaRefs>
</ds:datastoreItem>
</file>

<file path=customXml/itemProps3.xml><?xml version="1.0" encoding="utf-8"?>
<ds:datastoreItem xmlns:ds="http://schemas.openxmlformats.org/officeDocument/2006/customXml" ds:itemID="{0B8FDF75-6DB0-420B-9CE9-4E2094004A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Looks like, sounds like</Template>
  <TotalTime>0</TotalTime>
  <Words>6986</Words>
  <Application>Microsoft Office PowerPoint</Application>
  <PresentationFormat>Widescreen</PresentationFormat>
  <Paragraphs>568</Paragraphs>
  <Slides>54</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54</vt:i4>
      </vt:variant>
    </vt:vector>
  </HeadingPairs>
  <TitlesOfParts>
    <vt:vector size="60" baseType="lpstr">
      <vt:lpstr>Calibri</vt:lpstr>
      <vt:lpstr>Cambria</vt:lpstr>
      <vt:lpstr>Candara</vt:lpstr>
      <vt:lpstr>Wingdings</vt:lpstr>
      <vt:lpstr>Wingdings 2</vt:lpstr>
      <vt:lpstr>Dividend</vt:lpstr>
      <vt:lpstr>“Applicability of Section 194Q and 206C(1H)  of Income Tax Act”</vt:lpstr>
      <vt:lpstr>Section 194Q  [Applicable w.e.f. July 01, 2021] Deduction Of Tax At Source On Payment Of Certain Sum For Purchase Of Goods</vt:lpstr>
      <vt:lpstr>Section 194Q  [Applicable w.e.f. July 01, 2021] Deduction Of Tax At Source On Payment Of Certain Sum For Purchase Of Goods</vt:lpstr>
      <vt:lpstr>  </vt:lpstr>
      <vt:lpstr>Section 194Q ~ Key Points to Consider</vt:lpstr>
      <vt:lpstr>Section 194Q ~ Non Applicability</vt:lpstr>
      <vt:lpstr>Section 194Q ~ Transaction Flow</vt:lpstr>
      <vt:lpstr>Section 194Q ~ Practical Examples </vt:lpstr>
      <vt:lpstr>Section 194Q ~ Practical Examples </vt:lpstr>
      <vt:lpstr>Section 194Q ~ Practical Examples </vt:lpstr>
      <vt:lpstr>Section 206C (1H)  [Applicable w.e.f. October 01, 2020] Tax Collected At Source On Sale Of Goods</vt:lpstr>
      <vt:lpstr>Section 206C (1H)  [Applicable w.e.f. October 01, 2020] Tax Collected At Source On Sale Of Goods</vt:lpstr>
      <vt:lpstr>  </vt:lpstr>
      <vt:lpstr>Section 206C (1H) ~ Key Points to Consider</vt:lpstr>
      <vt:lpstr>Section 206C (1H) ~ Non Applicability</vt:lpstr>
      <vt:lpstr>Transaction Flow ~ 194Q &amp; 206 C(1H)</vt:lpstr>
      <vt:lpstr>Section 206C(1H) ~ Practical Examples </vt:lpstr>
      <vt:lpstr>Distinction Between Section 194Q &amp; 206C(1H) </vt:lpstr>
      <vt:lpstr>Distinction Between Section 194Q &amp; 206C(1H)  </vt:lpstr>
      <vt:lpstr>Similarity Between Section 194Q &amp; 206C(1H) </vt:lpstr>
      <vt:lpstr>Section 194Q &amp; 206 C(1H) ~ Practical Examples  </vt:lpstr>
      <vt:lpstr>Section 206AB [Applicable w.e.f. July 01, 2021] Special Provision For Deduction Of Tax At Source For Non-filers Of Income-tax Return </vt:lpstr>
      <vt:lpstr>Section 206AB [Applicable w.e.f. July 01, 2021] Special Provision For Deduction Of Tax At Source For Non-filers Of Income-tax Return </vt:lpstr>
      <vt:lpstr>  </vt:lpstr>
      <vt:lpstr>Section 206AB ~ Key Points to Consider</vt:lpstr>
      <vt:lpstr>Section 206AB ~ Key Points to Consider</vt:lpstr>
      <vt:lpstr>Section 206AB ~ Key Points to Consider</vt:lpstr>
      <vt:lpstr>Section 206AB ~ Practical Examples </vt:lpstr>
      <vt:lpstr>Section 206CCA [Applicable w.e.f. July 01, 2021] Special provision for collection of tax at source for non-filers of income-tax return</vt:lpstr>
      <vt:lpstr>  </vt:lpstr>
      <vt:lpstr>Section 206CCA ~ Key Points to Consider</vt:lpstr>
      <vt:lpstr>Section 206CCA ~ Key Points to Consider</vt:lpstr>
      <vt:lpstr>Section 206CCA ~ Practical Examples</vt:lpstr>
      <vt:lpstr>Section 206AB &amp; Section 206CCA ~ Practical Examples </vt:lpstr>
      <vt:lpstr>Section 206AB &amp; Section 206CCA ~ Practical Examples</vt:lpstr>
      <vt:lpstr>Section 206AB &amp; Section 206CCA ~ Practical Examples </vt:lpstr>
      <vt:lpstr>Consequences Of Non Compliance ~  Disallowance of Expenses</vt:lpstr>
      <vt:lpstr>Section 40(a)(ia) ~ Key Points to Consider</vt:lpstr>
      <vt:lpstr>Consequences Of Non Compliance ~ Interest Liability </vt:lpstr>
      <vt:lpstr>Section 201(1A) ~ Key Points to Consider</vt:lpstr>
      <vt:lpstr>Consequences Of Non Compliance ~ Penalty </vt:lpstr>
      <vt:lpstr>Section 221 ~ Key Points to Consider</vt:lpstr>
      <vt:lpstr>Consequences Of Non Compliance ~ T.D.S. ~ Penalty </vt:lpstr>
      <vt:lpstr>Section 271C ~ Key Points to Consider</vt:lpstr>
      <vt:lpstr>Consequences Of Non Compliance ~ T.D.S. ~ Prosecution </vt:lpstr>
      <vt:lpstr>Section 276B ~ Key Points to Consider</vt:lpstr>
      <vt:lpstr>Consequences Of Non Compliance ~ T.C.S. ~ Penalty </vt:lpstr>
      <vt:lpstr>Section 271CA ~ Key Points to Consider</vt:lpstr>
      <vt:lpstr>Consequences Of Non Compliance ~ T.C.S. ~ Prosecution </vt:lpstr>
      <vt:lpstr>Section 276BB ~ Key Points to Consider</vt:lpstr>
      <vt:lpstr>Grey Areas (Needs Clarifications)</vt:lpstr>
      <vt:lpstr>Grey Areas (Needs Clarifications)</vt:lpstr>
      <vt:lpstr>Grey Areas (Needs Clarifications)</vt:lpstr>
      <vt:lpstr>  CA. Ashish Shah Patel Soni Shah &amp; Co. Chartered Accountants   www.patelsonishah.com  Rajkot * Morbi * Junagadh * Vadodara * Kodinar  Mobile:- +91 9879229290  Email:- shahashishp@gmail.com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2021-06-23T15:59:39Z</dcterms:created>
  <dcterms:modified xsi:type="dcterms:W3CDTF">2021-06-26T16:12:59Z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